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charts/chart1.xml" ContentType="application/vnd.openxmlformats-officedocument.drawingml.chart+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32512000" cy="20320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1pPr>
    <a:lvl2pPr marL="0" marR="0" indent="2286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2pPr>
    <a:lvl3pPr marL="0" marR="0" indent="4572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3pPr>
    <a:lvl4pPr marL="0" marR="0" indent="6858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4pPr>
    <a:lvl5pPr marL="0" marR="0" indent="9144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5pPr>
    <a:lvl6pPr marL="0" marR="0" indent="11430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6pPr>
    <a:lvl7pPr marL="0" marR="0" indent="13716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7pPr>
    <a:lvl8pPr marL="0" marR="0" indent="16002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8pPr>
    <a:lvl9pPr marL="0" marR="0" indent="182880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charts/_rels/chart1.xml.rels><?xml version="1.0" encoding="UTF-8" standalone="yes"?><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roundedCorners val="0"/>
  <c:chart>
    <c:title>
      <c:tx>
        <c:rich>
          <a:bodyPr rot="0"/>
          <a:lstStyle/>
          <a:p>
            <a:pPr>
              <a:defRPr b="0" i="0" strike="noStrike" sz="7400" u="none">
                <a:solidFill>
                  <a:srgbClr val="DB6947"/>
                </a:solidFill>
                <a:latin typeface="Gill Sans"/>
              </a:defRPr>
            </a:pPr>
            <a:r>
              <a:rPr b="0" i="0" strike="noStrike" sz="7400" u="none">
                <a:solidFill>
                  <a:srgbClr val="DB6947"/>
                </a:solidFill>
                <a:latin typeface="Gill Sans"/>
              </a:rPr>
              <a:t>Before and After Over Sampling</a:t>
            </a:r>
          </a:p>
        </c:rich>
      </c:tx>
      <c:layout>
        <c:manualLayout>
          <c:xMode val="edge"/>
          <c:yMode val="edge"/>
          <c:x val="0.149003"/>
          <c:y val="0"/>
          <c:w val="0.701995"/>
          <c:h val="0.0968601"/>
        </c:manualLayout>
      </c:layout>
      <c:overlay val="1"/>
      <c:spPr>
        <a:noFill/>
        <a:effectLst/>
      </c:spPr>
    </c:title>
    <c:autoTitleDeleted val="1"/>
    <c:plotArea>
      <c:layout>
        <c:manualLayout>
          <c:layoutTarget val="inner"/>
          <c:xMode val="edge"/>
          <c:yMode val="edge"/>
          <c:x val="0.124781"/>
          <c:y val="0.0968601"/>
          <c:w val="0.870219"/>
          <c:h val="0.837713"/>
        </c:manualLayout>
      </c:layout>
      <c:barChart>
        <c:barDir val="col"/>
        <c:grouping val="stacked"/>
        <c:varyColors val="0"/>
        <c:ser>
          <c:idx val="0"/>
          <c:order val="0"/>
          <c:tx>
            <c:strRef>
              <c:f>Sheet1!$A$2</c:f>
              <c:strCache>
                <c:ptCount val="1"/>
                <c:pt idx="0">
                  <c:v>Not Claimed</c:v>
                </c:pt>
              </c:strCache>
            </c:strRef>
          </c:tx>
          <c:spPr>
            <a:solidFill>
              <a:srgbClr val="D38C07">
                <a:alpha val="80000"/>
              </a:srgbClr>
            </a:solidFill>
            <a:ln w="12700" cap="flat">
              <a:noFill/>
              <a:miter lim="400000"/>
            </a:ln>
            <a:effectLst/>
          </c:spPr>
          <c:invertIfNegative val="0"/>
          <c:dLbls>
            <c:numFmt formatCode="General" sourceLinked="0"/>
            <c:txPr>
              <a:bodyPr/>
              <a:lstStyle/>
              <a:p>
                <a:pPr>
                  <a:defRPr b="0" i="0" strike="noStrike" sz="7400" u="none">
                    <a:solidFill>
                      <a:srgbClr val="FFFFFF"/>
                    </a:solidFill>
                    <a:effectLst>
                      <a:outerShdw sx="100000" sy="100000" kx="0" ky="0" algn="tl" rotWithShape="1" blurRad="127000" dist="45484" dir="5400000">
                        <a:srgbClr val="000000">
                          <a:alpha val="60000"/>
                        </a:srgbClr>
                      </a:outerShdw>
                    </a:effectLst>
                    <a:latin typeface="Helvetica Light"/>
                  </a:defRPr>
                </a:pPr>
              </a:p>
            </c:txPr>
            <c:dLblPos val="inEnd"/>
            <c:showLegendKey val="0"/>
            <c:showVal val="1"/>
            <c:showCatName val="0"/>
            <c:showSerName val="0"/>
            <c:showPercent val="0"/>
            <c:showBubbleSize val="0"/>
            <c:showLeaderLines val="0"/>
          </c:dLbls>
          <c:cat>
            <c:strRef>
              <c:f>Sheet1!$B$1:$C$1</c:f>
              <c:strCache>
                <c:ptCount val="2"/>
                <c:pt idx="0">
                  <c:v>Original</c:v>
                </c:pt>
                <c:pt idx="1">
                  <c:v>Random Over Sampler</c:v>
                </c:pt>
              </c:strCache>
            </c:strRef>
          </c:cat>
          <c:val>
            <c:numRef>
              <c:f>Sheet1!$B$2:$C$2</c:f>
              <c:numCache>
                <c:ptCount val="2"/>
                <c:pt idx="0">
                  <c:v>43590.000000</c:v>
                </c:pt>
                <c:pt idx="1">
                  <c:v>43590.000000</c:v>
                </c:pt>
              </c:numCache>
            </c:numRef>
          </c:val>
        </c:ser>
        <c:ser>
          <c:idx val="1"/>
          <c:order val="1"/>
          <c:tx>
            <c:strRef>
              <c:f>Sheet1!$A$3</c:f>
              <c:strCache>
                <c:ptCount val="1"/>
                <c:pt idx="0">
                  <c:v>Claimed</c:v>
                </c:pt>
              </c:strCache>
            </c:strRef>
          </c:tx>
          <c:spPr>
            <a:solidFill>
              <a:srgbClr val="D44906">
                <a:alpha val="80000"/>
              </a:srgbClr>
            </a:solidFill>
            <a:ln w="12700" cap="flat">
              <a:noFill/>
              <a:miter lim="400000"/>
            </a:ln>
            <a:effectLst/>
          </c:spPr>
          <c:invertIfNegative val="0"/>
          <c:dLbls>
            <c:numFmt formatCode="General" sourceLinked="0"/>
            <c:txPr>
              <a:bodyPr/>
              <a:lstStyle/>
              <a:p>
                <a:pPr>
                  <a:defRPr b="0" i="0" strike="noStrike" sz="7400" u="none">
                    <a:solidFill>
                      <a:srgbClr val="FFFFFF"/>
                    </a:solidFill>
                    <a:effectLst>
                      <a:outerShdw sx="100000" sy="100000" kx="0" ky="0" algn="tl" rotWithShape="1" blurRad="127000" dist="45484" dir="5400000">
                        <a:srgbClr val="000000">
                          <a:alpha val="60000"/>
                        </a:srgbClr>
                      </a:outerShdw>
                    </a:effectLst>
                    <a:latin typeface="Helvetica Light"/>
                  </a:defRPr>
                </a:pPr>
              </a:p>
            </c:txPr>
            <c:dLblPos val="inEnd"/>
            <c:showLegendKey val="0"/>
            <c:showVal val="1"/>
            <c:showCatName val="0"/>
            <c:showSerName val="0"/>
            <c:showPercent val="0"/>
            <c:showBubbleSize val="0"/>
            <c:showLeaderLines val="0"/>
          </c:dLbls>
          <c:cat>
            <c:strRef>
              <c:f>Sheet1!$B$1:$C$1</c:f>
              <c:strCache>
                <c:ptCount val="2"/>
                <c:pt idx="0">
                  <c:v>Original</c:v>
                </c:pt>
                <c:pt idx="1">
                  <c:v>Random Over Sampler</c:v>
                </c:pt>
              </c:strCache>
            </c:strRef>
          </c:cat>
          <c:val>
            <c:numRef>
              <c:f>Sheet1!$B$3:$C$3</c:f>
              <c:numCache>
                <c:ptCount val="2"/>
                <c:pt idx="0">
                  <c:v>8720.000000</c:v>
                </c:pt>
                <c:pt idx="1">
                  <c:v>43590.000000</c:v>
                </c:pt>
              </c:numCache>
            </c:numRef>
          </c:val>
        </c:ser>
        <c:gapWidth val="40"/>
        <c:overlap val="100"/>
        <c:axId val="2094734552"/>
        <c:axId val="2094734553"/>
      </c:barChart>
      <c:catAx>
        <c:axId val="2094734552"/>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b="0" i="0" strike="noStrike" sz="4600" u="none">
                <a:solidFill>
                  <a:srgbClr val="000000"/>
                </a:solidFill>
                <a:latin typeface="Helvetica Light"/>
              </a:defRPr>
            </a:pPr>
          </a:p>
        </c:txPr>
        <c:crossAx val="2094734553"/>
        <c:crosses val="autoZero"/>
        <c:auto val="1"/>
        <c:lblAlgn val="ctr"/>
        <c:noMultiLvlLbl val="1"/>
      </c:catAx>
      <c:valAx>
        <c:axId val="2094734553"/>
        <c:scaling>
          <c:orientation val="minMax"/>
        </c:scaling>
        <c:delete val="0"/>
        <c:axPos val="l"/>
        <c:numFmt formatCode="#,##0" sourceLinked="0"/>
        <c:majorTickMark val="none"/>
        <c:minorTickMark val="none"/>
        <c:tickLblPos val="nextTo"/>
        <c:spPr>
          <a:ln w="12700" cap="flat">
            <a:noFill/>
            <a:prstDash val="solid"/>
            <a:miter lim="400000"/>
          </a:ln>
        </c:spPr>
        <c:txPr>
          <a:bodyPr rot="0"/>
          <a:lstStyle/>
          <a:p>
            <a:pPr>
              <a:defRPr b="0" i="0" strike="noStrike" sz="4600" u="none">
                <a:solidFill>
                  <a:srgbClr val="000000"/>
                </a:solidFill>
                <a:latin typeface="Helvetica Light"/>
              </a:defRPr>
            </a:pPr>
          </a:p>
        </c:txPr>
        <c:crossAx val="2094734552"/>
        <c:crosses val="autoZero"/>
        <c:crossBetween val="between"/>
        <c:majorUnit val="22500"/>
        <c:minorUnit val="11250"/>
      </c:valAx>
      <c:spPr>
        <a:noFill/>
        <a:ln w="12700" cap="flat">
          <a:noFill/>
          <a:miter lim="400000"/>
        </a:ln>
        <a:effectLst/>
      </c:spPr>
    </c:plotArea>
    <c:plotVisOnly val="1"/>
    <c:dispBlanksAs val="gap"/>
  </c:chart>
  <c:spPr>
    <a:noFill/>
    <a:ln>
      <a:noFill/>
    </a:ln>
    <a:effectLst/>
  </c:spPr>
  <c:externalData r:id="rId1">
    <c:autoUpdate val="0"/>
  </c:externalData>
</c:chartSpace>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2370666" y="4080933"/>
            <a:ext cx="27770669" cy="6197601"/>
          </a:xfrm>
          <a:prstGeom prst="rect">
            <a:avLst/>
          </a:prstGeom>
        </p:spPr>
        <p:txBody>
          <a:bodyPr anchor="b"/>
          <a:lstStyle/>
          <a:p>
            <a:pPr/>
            <a:r>
              <a:t>Title Text</a:t>
            </a:r>
          </a:p>
        </p:txBody>
      </p:sp>
      <p:sp>
        <p:nvSpPr>
          <p:cNvPr id="12" name="Shape 12"/>
          <p:cNvSpPr/>
          <p:nvPr>
            <p:ph type="body" sz="quarter" idx="1"/>
          </p:nvPr>
        </p:nvSpPr>
        <p:spPr>
          <a:xfrm>
            <a:off x="2370666" y="10447866"/>
            <a:ext cx="27770669" cy="2116668"/>
          </a:xfrm>
          <a:prstGeom prst="rect">
            <a:avLst/>
          </a:prstGeom>
        </p:spPr>
        <p:txBody>
          <a:bodyPr anchor="t"/>
          <a:lstStyle>
            <a:lvl1pPr marL="0" indent="0" algn="ctr">
              <a:spcBef>
                <a:spcPts val="0"/>
              </a:spcBef>
              <a:buSzTx/>
              <a:buNone/>
              <a:defRPr sz="6400"/>
            </a:lvl1pPr>
            <a:lvl2pPr marL="0" indent="228600" algn="ctr">
              <a:spcBef>
                <a:spcPts val="0"/>
              </a:spcBef>
              <a:buSzTx/>
              <a:buNone/>
              <a:defRPr sz="6400"/>
            </a:lvl2pPr>
            <a:lvl3pPr marL="0" indent="457200" algn="ctr">
              <a:spcBef>
                <a:spcPts val="0"/>
              </a:spcBef>
              <a:buSzTx/>
              <a:buNone/>
              <a:defRPr sz="6400"/>
            </a:lvl3pPr>
            <a:lvl4pPr marL="0" indent="685800" algn="ctr">
              <a:spcBef>
                <a:spcPts val="0"/>
              </a:spcBef>
              <a:buSzTx/>
              <a:buNone/>
              <a:defRPr sz="6400"/>
            </a:lvl4pPr>
            <a:lvl5pPr marL="0" indent="914400" algn="ctr">
              <a:spcBef>
                <a:spcPts val="0"/>
              </a:spcBef>
              <a:buSzTx/>
              <a:buNone/>
              <a:defRPr sz="64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3183466" y="12954000"/>
            <a:ext cx="26162001" cy="986367"/>
          </a:xfrm>
          <a:prstGeom prst="rect">
            <a:avLst/>
          </a:prstGeom>
        </p:spPr>
        <p:txBody>
          <a:bodyPr anchor="t">
            <a:spAutoFit/>
          </a:bodyPr>
          <a:lstStyle>
            <a:lvl1pPr marL="0" indent="0" algn="ctr">
              <a:spcBef>
                <a:spcPts val="0"/>
              </a:spcBef>
              <a:buSzTx/>
              <a:buNone/>
              <a:defRPr sz="5600">
                <a:latin typeface="Helvetica"/>
                <a:ea typeface="Helvetica"/>
                <a:cs typeface="Helvetica"/>
                <a:sym typeface="Helvetica"/>
              </a:defRPr>
            </a:lvl1pPr>
          </a:lstStyle>
          <a:p>
            <a:pPr/>
            <a:r>
              <a:t>–Johnny Appleseed</a:t>
            </a:r>
          </a:p>
        </p:txBody>
      </p:sp>
      <p:sp>
        <p:nvSpPr>
          <p:cNvPr id="94" name="Shape 94"/>
          <p:cNvSpPr/>
          <p:nvPr>
            <p:ph type="body" sz="quarter" idx="14"/>
          </p:nvPr>
        </p:nvSpPr>
        <p:spPr>
          <a:xfrm>
            <a:off x="3183466" y="9023349"/>
            <a:ext cx="26162001" cy="1291168"/>
          </a:xfrm>
          <a:prstGeom prst="rect">
            <a:avLst/>
          </a:prstGeom>
        </p:spPr>
        <p:txBody>
          <a:bodyPr>
            <a:spAutoFit/>
          </a:bodyPr>
          <a:lstStyle>
            <a:lvl1pPr marL="0" indent="0" algn="ctr">
              <a:spcBef>
                <a:spcPts val="0"/>
              </a:spcBef>
              <a:buSzTx/>
              <a:buNone/>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1" y="1015999"/>
            <a:ext cx="32512001" cy="18288001"/>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4167958" y="1913466"/>
            <a:ext cx="24180801" cy="11650135"/>
          </a:xfrm>
          <a:prstGeom prst="rect">
            <a:avLst/>
          </a:prstGeom>
        </p:spPr>
        <p:txBody>
          <a:bodyPr lIns="91439" tIns="45719" rIns="91439" bIns="45719" anchor="t">
            <a:noAutofit/>
          </a:bodyPr>
          <a:lstStyle/>
          <a:p>
            <a:pPr/>
          </a:p>
        </p:txBody>
      </p:sp>
      <p:sp>
        <p:nvSpPr>
          <p:cNvPr id="21" name="Shape 21"/>
          <p:cNvSpPr/>
          <p:nvPr>
            <p:ph type="title"/>
          </p:nvPr>
        </p:nvSpPr>
        <p:spPr>
          <a:xfrm>
            <a:off x="846666" y="13614400"/>
            <a:ext cx="30818668" cy="2675467"/>
          </a:xfrm>
          <a:prstGeom prst="rect">
            <a:avLst/>
          </a:prstGeom>
        </p:spPr>
        <p:txBody>
          <a:bodyPr anchor="b"/>
          <a:lstStyle/>
          <a:p>
            <a:pPr/>
            <a:r>
              <a:t>Title Text</a:t>
            </a:r>
          </a:p>
        </p:txBody>
      </p:sp>
      <p:sp>
        <p:nvSpPr>
          <p:cNvPr id="22" name="Shape 22"/>
          <p:cNvSpPr/>
          <p:nvPr>
            <p:ph type="body" sz="quarter" idx="1"/>
          </p:nvPr>
        </p:nvSpPr>
        <p:spPr>
          <a:xfrm>
            <a:off x="846666" y="16374533"/>
            <a:ext cx="30818668" cy="2116668"/>
          </a:xfrm>
          <a:prstGeom prst="rect">
            <a:avLst/>
          </a:prstGeom>
        </p:spPr>
        <p:txBody>
          <a:bodyPr anchor="t"/>
          <a:lstStyle>
            <a:lvl1pPr marL="0" indent="0" algn="ctr">
              <a:spcBef>
                <a:spcPts val="0"/>
              </a:spcBef>
              <a:buSzTx/>
              <a:buNone/>
              <a:defRPr sz="6400"/>
            </a:lvl1pPr>
            <a:lvl2pPr marL="0" indent="228600" algn="ctr">
              <a:spcBef>
                <a:spcPts val="0"/>
              </a:spcBef>
              <a:buSzTx/>
              <a:buNone/>
              <a:defRPr sz="6400"/>
            </a:lvl2pPr>
            <a:lvl3pPr marL="0" indent="457200" algn="ctr">
              <a:spcBef>
                <a:spcPts val="0"/>
              </a:spcBef>
              <a:buSzTx/>
              <a:buNone/>
              <a:defRPr sz="6400"/>
            </a:lvl3pPr>
            <a:lvl4pPr marL="0" indent="685800" algn="ctr">
              <a:spcBef>
                <a:spcPts val="0"/>
              </a:spcBef>
              <a:buSzTx/>
              <a:buNone/>
              <a:defRPr sz="6400"/>
            </a:lvl4pPr>
            <a:lvl5pPr marL="0" indent="914400" algn="ctr">
              <a:spcBef>
                <a:spcPts val="0"/>
              </a:spcBef>
              <a:buSzTx/>
              <a:buNone/>
              <a:defRPr sz="64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2370666" y="7061200"/>
            <a:ext cx="27770669" cy="61976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17554640" y="2489199"/>
            <a:ext cx="12700001" cy="15341601"/>
          </a:xfrm>
          <a:prstGeom prst="rect">
            <a:avLst/>
          </a:prstGeom>
        </p:spPr>
        <p:txBody>
          <a:bodyPr lIns="91439" tIns="45719" rIns="91439" bIns="45719" anchor="t">
            <a:noAutofit/>
          </a:bodyPr>
          <a:lstStyle/>
          <a:p>
            <a:pPr/>
          </a:p>
        </p:txBody>
      </p:sp>
      <p:sp>
        <p:nvSpPr>
          <p:cNvPr id="39" name="Shape 39"/>
          <p:cNvSpPr/>
          <p:nvPr>
            <p:ph type="title"/>
          </p:nvPr>
        </p:nvSpPr>
        <p:spPr>
          <a:xfrm>
            <a:off x="2201332" y="2489199"/>
            <a:ext cx="13631335" cy="7484535"/>
          </a:xfrm>
          <a:prstGeom prst="rect">
            <a:avLst/>
          </a:prstGeom>
        </p:spPr>
        <p:txBody>
          <a:bodyPr anchor="b"/>
          <a:lstStyle>
            <a:lvl1pPr>
              <a:defRPr sz="12400"/>
            </a:lvl1pPr>
          </a:lstStyle>
          <a:p>
            <a:pPr/>
            <a:r>
              <a:t>Title Text</a:t>
            </a:r>
          </a:p>
        </p:txBody>
      </p:sp>
      <p:sp>
        <p:nvSpPr>
          <p:cNvPr id="40" name="Shape 40"/>
          <p:cNvSpPr/>
          <p:nvPr>
            <p:ph type="body" sz="quarter" idx="1"/>
          </p:nvPr>
        </p:nvSpPr>
        <p:spPr>
          <a:xfrm>
            <a:off x="2201332" y="10143066"/>
            <a:ext cx="13631335" cy="7687735"/>
          </a:xfrm>
          <a:prstGeom prst="rect">
            <a:avLst/>
          </a:prstGeom>
        </p:spPr>
        <p:txBody>
          <a:bodyPr anchor="t"/>
          <a:lstStyle>
            <a:lvl1pPr marL="0" indent="0" algn="ctr">
              <a:spcBef>
                <a:spcPts val="0"/>
              </a:spcBef>
              <a:buSzTx/>
              <a:buNone/>
              <a:defRPr sz="6400"/>
            </a:lvl1pPr>
            <a:lvl2pPr marL="0" indent="228600" algn="ctr">
              <a:spcBef>
                <a:spcPts val="0"/>
              </a:spcBef>
              <a:buSzTx/>
              <a:buNone/>
              <a:defRPr sz="6400"/>
            </a:lvl2pPr>
            <a:lvl3pPr marL="0" indent="457200" algn="ctr">
              <a:spcBef>
                <a:spcPts val="0"/>
              </a:spcBef>
              <a:buSzTx/>
              <a:buNone/>
              <a:defRPr sz="6400"/>
            </a:lvl3pPr>
            <a:lvl4pPr marL="0" indent="685800" algn="ctr">
              <a:spcBef>
                <a:spcPts val="0"/>
              </a:spcBef>
              <a:buSzTx/>
              <a:buNone/>
              <a:defRPr sz="6400"/>
            </a:lvl4pPr>
            <a:lvl5pPr marL="0" indent="914400" algn="ctr">
              <a:spcBef>
                <a:spcPts val="0"/>
              </a:spcBef>
              <a:buSzTx/>
              <a:buNone/>
              <a:defRPr sz="64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17559866" y="5333999"/>
            <a:ext cx="12700001" cy="12276668"/>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2252132" y="5334000"/>
            <a:ext cx="13343469" cy="12276667"/>
          </a:xfrm>
          <a:prstGeom prst="rect">
            <a:avLst/>
          </a:prstGeom>
        </p:spPr>
        <p:txBody>
          <a:bodyPr/>
          <a:lstStyle>
            <a:lvl1pPr marL="819573" indent="-819573">
              <a:spcBef>
                <a:spcPts val="6600"/>
              </a:spcBef>
              <a:defRPr sz="6600"/>
            </a:lvl1pPr>
            <a:lvl2pPr marL="1378373" indent="-819573">
              <a:spcBef>
                <a:spcPts val="6600"/>
              </a:spcBef>
              <a:defRPr sz="6600"/>
            </a:lvl2pPr>
            <a:lvl3pPr marL="1937173" indent="-819573">
              <a:spcBef>
                <a:spcPts val="6600"/>
              </a:spcBef>
              <a:defRPr sz="6600"/>
            </a:lvl3pPr>
            <a:lvl4pPr marL="2495973" indent="-819573">
              <a:spcBef>
                <a:spcPts val="6600"/>
              </a:spcBef>
              <a:defRPr sz="6600"/>
            </a:lvl4pPr>
            <a:lvl5pPr marL="3054773" indent="-819573">
              <a:spcBef>
                <a:spcPts val="6600"/>
              </a:spcBef>
              <a:defRPr sz="66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2252132" y="3386666"/>
            <a:ext cx="28007737" cy="13529735"/>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21014266" y="10414000"/>
            <a:ext cx="9872135" cy="7399868"/>
          </a:xfrm>
          <a:prstGeom prst="rect">
            <a:avLst/>
          </a:prstGeom>
        </p:spPr>
        <p:txBody>
          <a:bodyPr lIns="91439" tIns="45719" rIns="91439" bIns="45719" anchor="t">
            <a:noAutofit/>
          </a:bodyPr>
          <a:lstStyle/>
          <a:p>
            <a:pPr/>
          </a:p>
        </p:txBody>
      </p:sp>
      <p:sp>
        <p:nvSpPr>
          <p:cNvPr id="84" name="Shape 84"/>
          <p:cNvSpPr/>
          <p:nvPr>
            <p:ph type="pic" sz="quarter" idx="14"/>
          </p:nvPr>
        </p:nvSpPr>
        <p:spPr>
          <a:xfrm>
            <a:off x="21014267" y="2523066"/>
            <a:ext cx="9872135" cy="7399868"/>
          </a:xfrm>
          <a:prstGeom prst="rect">
            <a:avLst/>
          </a:prstGeom>
        </p:spPr>
        <p:txBody>
          <a:bodyPr lIns="91439" tIns="45719" rIns="91439" bIns="45719" anchor="t">
            <a:noAutofit/>
          </a:bodyPr>
          <a:lstStyle/>
          <a:p>
            <a:pPr/>
          </a:p>
        </p:txBody>
      </p:sp>
      <p:sp>
        <p:nvSpPr>
          <p:cNvPr id="85" name="Shape 85"/>
          <p:cNvSpPr/>
          <p:nvPr>
            <p:ph type="pic" idx="15"/>
          </p:nvPr>
        </p:nvSpPr>
        <p:spPr>
          <a:xfrm>
            <a:off x="1608666" y="2523066"/>
            <a:ext cx="18897601" cy="15290801"/>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2252132" y="2285999"/>
            <a:ext cx="28007737" cy="3048001"/>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normAutofit fontScale="100000" lnSpcReduction="0"/>
          </a:bodyPr>
          <a:lstStyle/>
          <a:p>
            <a:pPr/>
            <a:r>
              <a:t>Title Text</a:t>
            </a:r>
          </a:p>
        </p:txBody>
      </p:sp>
      <p:sp>
        <p:nvSpPr>
          <p:cNvPr id="3" name="Shape 3"/>
          <p:cNvSpPr/>
          <p:nvPr>
            <p:ph type="body" idx="1"/>
          </p:nvPr>
        </p:nvSpPr>
        <p:spPr>
          <a:xfrm>
            <a:off x="2252132" y="5334000"/>
            <a:ext cx="28007737" cy="122766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hape 4"/>
          <p:cNvSpPr/>
          <p:nvPr>
            <p:ph type="sldNum" sz="quarter" idx="2"/>
          </p:nvPr>
        </p:nvSpPr>
        <p:spPr>
          <a:xfrm>
            <a:off x="15933369" y="18457333"/>
            <a:ext cx="628329" cy="656168"/>
          </a:xfrm>
          <a:prstGeom prst="rect">
            <a:avLst/>
          </a:prstGeom>
          <a:ln w="12700">
            <a:miter lim="400000"/>
          </a:ln>
        </p:spPr>
        <p:txBody>
          <a:bodyPr wrap="none" lIns="67733" tIns="67733" rIns="67733" bIns="67733">
            <a:spAutoFit/>
          </a:bodyPr>
          <a:lstStyle>
            <a:lvl1pPr>
              <a:defRPr sz="3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1pPr>
      <a:lvl2pPr marL="0" marR="0" indent="2286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2pPr>
      <a:lvl3pPr marL="0" marR="0" indent="4572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3pPr>
      <a:lvl4pPr marL="0" marR="0" indent="6858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4pPr>
      <a:lvl5pPr marL="0" marR="0" indent="9144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5pPr>
      <a:lvl6pPr marL="0" marR="0" indent="11430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6pPr>
      <a:lvl7pPr marL="0" marR="0" indent="13716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7pPr>
      <a:lvl8pPr marL="0" marR="0" indent="16002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8pPr>
      <a:lvl9pPr marL="0" marR="0" indent="1828800" algn="ctr" defTabSz="1222962" rtl="0" latinLnBrk="0">
        <a:lnSpc>
          <a:spcPct val="100000"/>
        </a:lnSpc>
        <a:spcBef>
          <a:spcPts val="0"/>
        </a:spcBef>
        <a:spcAft>
          <a:spcPts val="0"/>
        </a:spcAft>
        <a:buClrTx/>
        <a:buSzTx/>
        <a:buFontTx/>
        <a:buNone/>
        <a:tabLst/>
        <a:defRPr b="0" baseline="0" cap="none" i="0" spc="0" strike="noStrike" sz="16400" u="none">
          <a:ln>
            <a:noFill/>
          </a:ln>
          <a:solidFill>
            <a:srgbClr val="000000"/>
          </a:solidFill>
          <a:uFillTx/>
          <a:latin typeface="+mn-lt"/>
          <a:ea typeface="+mn-ea"/>
          <a:cs typeface="+mn-cs"/>
          <a:sym typeface="Helvetica Light"/>
        </a:defRPr>
      </a:lvl9pPr>
    </p:titleStyle>
    <p:bodyStyle>
      <a:lvl1pPr marL="928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1pPr>
      <a:lvl2pPr marL="1563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2pPr>
      <a:lvl3pPr marL="2198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3pPr>
      <a:lvl4pPr marL="2833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4pPr>
      <a:lvl5pPr marL="3468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5pPr>
      <a:lvl6pPr marL="4103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6pPr>
      <a:lvl7pPr marL="4738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7pPr>
      <a:lvl8pPr marL="5373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8pPr>
      <a:lvl9pPr marL="6008076" marR="0" indent="-928076" algn="l" defTabSz="1222962" rtl="0" latinLnBrk="0">
        <a:lnSpc>
          <a:spcPct val="100000"/>
        </a:lnSpc>
        <a:spcBef>
          <a:spcPts val="8700"/>
        </a:spcBef>
        <a:spcAft>
          <a:spcPts val="0"/>
        </a:spcAft>
        <a:buClrTx/>
        <a:buSzPct val="75000"/>
        <a:buFontTx/>
        <a:buChar char="•"/>
        <a:tabLst/>
        <a:defRPr b="0" baseline="0" cap="none" i="0" spc="0" strike="noStrike" sz="7600" u="none">
          <a:ln>
            <a:noFill/>
          </a:ln>
          <a:solidFill>
            <a:srgbClr val="000000"/>
          </a:solidFill>
          <a:uFillTx/>
          <a:latin typeface="+mn-lt"/>
          <a:ea typeface="+mn-ea"/>
          <a:cs typeface="+mn-cs"/>
          <a:sym typeface="Helvetica Light"/>
        </a:defRPr>
      </a:lvl9pPr>
    </p:bodyStyle>
    <p:otherStyle>
      <a:lvl1pPr marL="0" marR="0" indent="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1pPr>
      <a:lvl2pPr marL="0" marR="0" indent="2286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2pPr>
      <a:lvl3pPr marL="0" marR="0" indent="4572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3pPr>
      <a:lvl4pPr marL="0" marR="0" indent="6858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4pPr>
      <a:lvl5pPr marL="0" marR="0" indent="9144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5pPr>
      <a:lvl6pPr marL="0" marR="0" indent="11430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6pPr>
      <a:lvl7pPr marL="0" marR="0" indent="13716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7pPr>
      <a:lvl8pPr marL="0" marR="0" indent="16002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8pPr>
      <a:lvl9pPr marL="0" marR="0" indent="1828800" algn="ctr" defTabSz="1222962" rtl="0" latinLnBrk="0">
        <a:lnSpc>
          <a:spcPct val="100000"/>
        </a:lnSpc>
        <a:spcBef>
          <a:spcPts val="0"/>
        </a:spcBef>
        <a:spcAft>
          <a:spcPts val="0"/>
        </a:spcAft>
        <a:buClrTx/>
        <a:buSzTx/>
        <a:buFontTx/>
        <a:buNone/>
        <a:tabLst/>
        <a:defRPr b="0" baseline="0" cap="none" i="0" spc="0" strike="noStrike" sz="34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jpeg"/><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png"/><Relationship Id="rId3" Type="http://schemas.openxmlformats.org/officeDocument/2006/relationships/image" Target="../media/image14.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5.png"/><Relationship Id="rId3"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7.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jpe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 Id="rId3" Type="http://schemas.openxmlformats.org/officeDocument/2006/relationships/image" Target="../media/image3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chart" Target="../charts/chart1.xml"/><Relationship Id="rId3" Type="http://schemas.openxmlformats.org/officeDocument/2006/relationships/image" Target="../media/image8.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1.png"/><Relationship Id="rId3" Type="http://schemas.openxmlformats.org/officeDocument/2006/relationships/image" Target="../media/image32.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3.png"/><Relationship Id="rId3"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0.jpeg"/><Relationship Id="rId3" Type="http://schemas.openxmlformats.org/officeDocument/2006/relationships/image" Target="../media/image3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 Id="rId3" Type="http://schemas.openxmlformats.org/officeDocument/2006/relationships/image" Target="../media/image41.png"/><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image" Target="../media/image14.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5.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6.png"/><Relationship Id="rId5"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9" name="10142.jpg"/>
          <p:cNvPicPr>
            <a:picLocks noChangeAspect="1"/>
          </p:cNvPicPr>
          <p:nvPr/>
        </p:nvPicPr>
        <p:blipFill>
          <a:blip r:embed="rId2">
            <a:extLst/>
          </a:blip>
          <a:srcRect l="0" t="0" r="0" b="0"/>
          <a:stretch>
            <a:fillRect/>
          </a:stretch>
        </p:blipFill>
        <p:spPr>
          <a:xfrm>
            <a:off x="553011" y="345656"/>
            <a:ext cx="31405820" cy="19628635"/>
          </a:xfrm>
          <a:prstGeom prst="rect">
            <a:avLst/>
          </a:prstGeom>
          <a:ln w="12700">
            <a:miter lim="400000"/>
          </a:ln>
        </p:spPr>
      </p:pic>
      <p:sp>
        <p:nvSpPr>
          <p:cNvPr id="120" name="Shape 120"/>
          <p:cNvSpPr/>
          <p:nvPr/>
        </p:nvSpPr>
        <p:spPr>
          <a:xfrm>
            <a:off x="3195292" y="16168898"/>
            <a:ext cx="17160776" cy="3031068"/>
          </a:xfrm>
          <a:prstGeom prst="rect">
            <a:avLst/>
          </a:prstGeom>
          <a:solidFill>
            <a:srgbClr val="233863"/>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a:lnSpc>
                <a:spcPct val="80000"/>
              </a:lnSpc>
              <a:defRPr i="1" sz="20000">
                <a:solidFill>
                  <a:srgbClr val="E9F3FD"/>
                </a:solidFill>
                <a:latin typeface="Gill Sans"/>
                <a:ea typeface="Gill Sans"/>
                <a:cs typeface="Gill Sans"/>
                <a:sym typeface="Gill Sans"/>
              </a:defRPr>
            </a:lvl1pPr>
          </a:lstStyle>
          <a:p>
            <a:pPr/>
            <a:r>
              <a:t>Will they claim it?     </a:t>
            </a:r>
          </a:p>
        </p:txBody>
      </p:sp>
      <p:sp>
        <p:nvSpPr>
          <p:cNvPr id="121" name="Shape 121"/>
          <p:cNvSpPr/>
          <p:nvPr/>
        </p:nvSpPr>
        <p:spPr>
          <a:xfrm>
            <a:off x="20332399" y="16145329"/>
            <a:ext cx="8891598" cy="3081040"/>
          </a:xfrm>
          <a:prstGeom prst="rect">
            <a:avLst/>
          </a:prstGeom>
          <a:blipFill>
            <a:blip r:embed="rId3"/>
          </a:blipFill>
          <a:ln w="12700">
            <a:miter lim="400000"/>
          </a:ln>
        </p:spPr>
        <p:txBody>
          <a:bodyPr lIns="67733" tIns="67733" rIns="67733" bIns="67733" anchor="ctr"/>
          <a:lstStyle/>
          <a:p>
            <a:pPr>
              <a:defRPr sz="4600">
                <a:solidFill>
                  <a:srgbClr val="FFFFFF"/>
                </a:solidFill>
              </a:defRPr>
            </a:pPr>
          </a:p>
        </p:txBody>
      </p:sp>
      <p:sp>
        <p:nvSpPr>
          <p:cNvPr id="122" name="Shape 122"/>
          <p:cNvSpPr/>
          <p:nvPr/>
        </p:nvSpPr>
        <p:spPr>
          <a:xfrm>
            <a:off x="20772741" y="16544734"/>
            <a:ext cx="8135091" cy="12022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a:solidFill>
                  <a:srgbClr val="233863"/>
                </a:solidFill>
                <a:latin typeface="Gill Sans Light"/>
                <a:ea typeface="Gill Sans Light"/>
                <a:cs typeface="Gill Sans Light"/>
                <a:sym typeface="Gill Sans Light"/>
              </a:defRPr>
            </a:lvl1pPr>
          </a:lstStyle>
          <a:p>
            <a:pPr/>
            <a:r>
              <a:t>Greyatom Hackathon</a:t>
            </a:r>
          </a:p>
        </p:txBody>
      </p:sp>
      <p:sp>
        <p:nvSpPr>
          <p:cNvPr id="123" name="Shape 123"/>
          <p:cNvSpPr/>
          <p:nvPr/>
        </p:nvSpPr>
        <p:spPr>
          <a:xfrm>
            <a:off x="20785562" y="17605891"/>
            <a:ext cx="7540833" cy="12022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a:solidFill>
                  <a:srgbClr val="233863"/>
                </a:solidFill>
                <a:latin typeface="Gill Sans Light"/>
                <a:ea typeface="Gill Sans Light"/>
                <a:cs typeface="Gill Sans Light"/>
                <a:sym typeface="Gill Sans Light"/>
              </a:defRPr>
            </a:lvl1pPr>
          </a:lstStyle>
          <a:p>
            <a:pPr/>
            <a:r>
              <a:t>by Wanderlust Data</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9" name="Shape 229"/>
          <p:cNvSpPr/>
          <p:nvPr/>
        </p:nvSpPr>
        <p:spPr>
          <a:xfrm>
            <a:off x="846356" y="784411"/>
            <a:ext cx="30819288" cy="346540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lnSpc>
                <a:spcPct val="90000"/>
              </a:lnSpc>
              <a:defRPr sz="12000">
                <a:solidFill>
                  <a:srgbClr val="334D8E"/>
                </a:solidFill>
                <a:latin typeface="Gill Sans"/>
                <a:ea typeface="Gill Sans"/>
                <a:cs typeface="Gill Sans"/>
                <a:sym typeface="Gill Sans"/>
              </a:defRPr>
            </a:lvl1pPr>
          </a:lstStyle>
          <a:p>
            <a:pPr/>
            <a:r>
              <a:t>Which are the top 10 products of Safe Travel, Inc bought by the customer?</a:t>
            </a:r>
          </a:p>
        </p:txBody>
      </p:sp>
      <p:sp>
        <p:nvSpPr>
          <p:cNvPr id="230" name="Shape 230"/>
          <p:cNvSpPr/>
          <p:nvPr/>
        </p:nvSpPr>
        <p:spPr>
          <a:xfrm>
            <a:off x="19716408" y="12506697"/>
            <a:ext cx="11491853" cy="2542651"/>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defTabSz="914400">
              <a:buClr>
                <a:srgbClr val="005493"/>
              </a:buClr>
              <a:defRPr sz="5000">
                <a:solidFill>
                  <a:srgbClr val="FFFFFF"/>
                </a:solidFill>
                <a:latin typeface="Gill Sans"/>
                <a:ea typeface="Gill Sans"/>
                <a:cs typeface="Gill Sans"/>
                <a:sym typeface="Gill Sans"/>
              </a:defRPr>
            </a:lvl1pPr>
          </a:lstStyle>
          <a:p>
            <a:pPr/>
            <a:r>
              <a:t>Cancellation Plan is the most preferred plan followed by 2 way Comprehensive plan and Rental Vehicle Excess Plan</a:t>
            </a:r>
          </a:p>
        </p:txBody>
      </p:sp>
      <p:pic>
        <p:nvPicPr>
          <p:cNvPr id="231" name="fig1.png"/>
          <p:cNvPicPr>
            <a:picLocks noChangeAspect="1"/>
          </p:cNvPicPr>
          <p:nvPr/>
        </p:nvPicPr>
        <p:blipFill>
          <a:blip r:embed="rId2">
            <a:extLst/>
          </a:blip>
          <a:srcRect l="1458" t="0" r="0" b="0"/>
          <a:stretch>
            <a:fillRect/>
          </a:stretch>
        </p:blipFill>
        <p:spPr>
          <a:xfrm>
            <a:off x="237132" y="5189869"/>
            <a:ext cx="32037782" cy="13004801"/>
          </a:xfrm>
          <a:prstGeom prst="rect">
            <a:avLst/>
          </a:prstGeom>
          <a:ln w="12700">
            <a:miter lim="400000"/>
          </a:ln>
        </p:spPr>
      </p:pic>
      <p:sp>
        <p:nvSpPr>
          <p:cNvPr id="232" name="Shape 232"/>
          <p:cNvSpPr/>
          <p:nvPr/>
        </p:nvSpPr>
        <p:spPr>
          <a:xfrm>
            <a:off x="23974198" y="10900635"/>
            <a:ext cx="7996288" cy="1583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0000">
                <a:solidFill>
                  <a:srgbClr val="469DB1"/>
                </a:solidFill>
                <a:latin typeface="Gill Sans Light"/>
                <a:ea typeface="Gill Sans Light"/>
                <a:cs typeface="Gill Sans Light"/>
                <a:sym typeface="Gill Sans Light"/>
              </a:defRPr>
            </a:lvl1pPr>
          </a:lstStyle>
          <a:p>
            <a:pPr/>
            <a:r>
              <a:t>Observation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nvSpPr>
        <p:spPr>
          <a:xfrm>
            <a:off x="809734" y="478785"/>
            <a:ext cx="30892531" cy="36406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2000">
                <a:solidFill>
                  <a:srgbClr val="005493"/>
                </a:solidFill>
                <a:latin typeface="Gill Sans"/>
                <a:ea typeface="Gill Sans"/>
                <a:cs typeface="Gill Sans"/>
                <a:sym typeface="Gill Sans"/>
              </a:defRPr>
            </a:lvl1pPr>
          </a:lstStyle>
          <a:p>
            <a:pPr/>
            <a:r>
              <a:t>Which products have received highest and lowest claims?</a:t>
            </a:r>
          </a:p>
        </p:txBody>
      </p:sp>
      <p:pic>
        <p:nvPicPr>
          <p:cNvPr id="235" name="image11.png"/>
          <p:cNvPicPr>
            <a:picLocks noChangeAspect="1"/>
          </p:cNvPicPr>
          <p:nvPr/>
        </p:nvPicPr>
        <p:blipFill>
          <a:blip r:embed="rId2">
            <a:extLst/>
          </a:blip>
          <a:srcRect l="5474" t="0" r="863" b="0"/>
          <a:stretch>
            <a:fillRect/>
          </a:stretch>
        </p:blipFill>
        <p:spPr>
          <a:xfrm>
            <a:off x="748247" y="5054533"/>
            <a:ext cx="20420314" cy="6660001"/>
          </a:xfrm>
          <a:prstGeom prst="rect">
            <a:avLst/>
          </a:prstGeom>
          <a:ln w="12700">
            <a:miter lim="400000"/>
          </a:ln>
        </p:spPr>
      </p:pic>
      <p:pic>
        <p:nvPicPr>
          <p:cNvPr id="236" name="image12.png"/>
          <p:cNvPicPr>
            <a:picLocks noChangeAspect="1"/>
          </p:cNvPicPr>
          <p:nvPr/>
        </p:nvPicPr>
        <p:blipFill>
          <a:blip r:embed="rId3">
            <a:extLst/>
          </a:blip>
          <a:srcRect l="4856" t="0" r="2255" b="0"/>
          <a:stretch>
            <a:fillRect/>
          </a:stretch>
        </p:blipFill>
        <p:spPr>
          <a:xfrm>
            <a:off x="1277110" y="12649575"/>
            <a:ext cx="19959524" cy="7200001"/>
          </a:xfrm>
          <a:prstGeom prst="rect">
            <a:avLst/>
          </a:prstGeom>
          <a:ln w="12700">
            <a:miter lim="400000"/>
          </a:ln>
        </p:spPr>
      </p:pic>
      <p:sp>
        <p:nvSpPr>
          <p:cNvPr id="237" name="Shape 237"/>
          <p:cNvSpPr/>
          <p:nvPr/>
        </p:nvSpPr>
        <p:spPr>
          <a:xfrm>
            <a:off x="21212472" y="6357946"/>
            <a:ext cx="7951025" cy="18753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chemeClr val="accent4"/>
                </a:solidFill>
                <a:latin typeface="Gill Sans Light"/>
                <a:ea typeface="Gill Sans Light"/>
                <a:cs typeface="Gill Sans Light"/>
                <a:sym typeface="Gill Sans Light"/>
              </a:defRPr>
            </a:lvl1pPr>
          </a:lstStyle>
          <a:p>
            <a:pPr/>
            <a:r>
              <a:t>Observation</a:t>
            </a:r>
          </a:p>
        </p:txBody>
      </p:sp>
      <p:sp>
        <p:nvSpPr>
          <p:cNvPr id="238" name="Shape 238"/>
          <p:cNvSpPr/>
          <p:nvPr/>
        </p:nvSpPr>
        <p:spPr>
          <a:xfrm>
            <a:off x="21600602" y="8021655"/>
            <a:ext cx="9562823" cy="30564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chemeClr val="accent1">
                    <a:hueOff val="47394"/>
                    <a:satOff val="-25753"/>
                    <a:lumOff val="-7544"/>
                  </a:schemeClr>
                </a:solidFill>
                <a:latin typeface="Gill Sans Light"/>
                <a:ea typeface="Gill Sans Light"/>
                <a:cs typeface="Gill Sans Light"/>
                <a:sym typeface="Gill Sans Light"/>
              </a:defRPr>
            </a:pPr>
            <a:r>
              <a:t>Annual Travel Protect Gold, Annual Silver Plan and Annual Gold Plan have less buyers and highest claims.</a:t>
            </a:r>
          </a:p>
          <a:p>
            <a:pPr algn="l" defTabSz="914400">
              <a:defRPr sz="4000">
                <a:solidFill>
                  <a:schemeClr val="accent1">
                    <a:hueOff val="47394"/>
                    <a:satOff val="-25753"/>
                    <a:lumOff val="-7544"/>
                  </a:schemeClr>
                </a:solidFill>
                <a:latin typeface="Gill Sans Light"/>
                <a:ea typeface="Gill Sans Light"/>
                <a:cs typeface="Gill Sans Light"/>
                <a:sym typeface="Gill Sans Light"/>
              </a:defRPr>
            </a:pPr>
            <a:r>
              <a:t>The above plans have claims in the range of 48-66%</a:t>
            </a:r>
          </a:p>
        </p:txBody>
      </p:sp>
      <p:sp>
        <p:nvSpPr>
          <p:cNvPr id="239" name="Shape 239"/>
          <p:cNvSpPr/>
          <p:nvPr/>
        </p:nvSpPr>
        <p:spPr>
          <a:xfrm>
            <a:off x="21212472" y="14360006"/>
            <a:ext cx="7951025" cy="18753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chemeClr val="accent4"/>
                </a:solidFill>
                <a:latin typeface="Gill Sans Light"/>
                <a:ea typeface="Gill Sans Light"/>
                <a:cs typeface="Gill Sans Light"/>
                <a:sym typeface="Gill Sans Light"/>
              </a:defRPr>
            </a:lvl1pPr>
          </a:lstStyle>
          <a:p>
            <a:pPr/>
            <a:r>
              <a:t>Observation</a:t>
            </a:r>
          </a:p>
        </p:txBody>
      </p:sp>
      <p:sp>
        <p:nvSpPr>
          <p:cNvPr id="240" name="Shape 240"/>
          <p:cNvSpPr/>
          <p:nvPr/>
        </p:nvSpPr>
        <p:spPr>
          <a:xfrm>
            <a:off x="21522805" y="15974718"/>
            <a:ext cx="10083307" cy="3056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chemeClr val="accent1">
                    <a:hueOff val="47394"/>
                    <a:satOff val="-25753"/>
                    <a:lumOff val="-7544"/>
                  </a:schemeClr>
                </a:solidFill>
                <a:latin typeface="Gill Sans Light"/>
                <a:ea typeface="Gill Sans Light"/>
                <a:cs typeface="Gill Sans Light"/>
                <a:sym typeface="Gill Sans Light"/>
              </a:defRPr>
            </a:pPr>
            <a:r>
              <a:t>- Cancellation Plan, 1 Way Comprehensive Plan, Value Plan are amongst the top 10 most preferred products</a:t>
            </a:r>
          </a:p>
          <a:p>
            <a:pPr algn="l" defTabSz="914400">
              <a:defRPr sz="4000">
                <a:solidFill>
                  <a:schemeClr val="accent1">
                    <a:hueOff val="47394"/>
                    <a:satOff val="-25753"/>
                    <a:lumOff val="-7544"/>
                  </a:schemeClr>
                </a:solidFill>
                <a:latin typeface="Gill Sans Light"/>
                <a:ea typeface="Gill Sans Light"/>
                <a:cs typeface="Gill Sans Light"/>
                <a:sym typeface="Gill Sans Light"/>
              </a:defRPr>
            </a:pPr>
            <a:r>
              <a:t>- The above plans have claims in the range of 1.5-5%</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Shape 242"/>
          <p:cNvSpPr/>
          <p:nvPr/>
        </p:nvSpPr>
        <p:spPr>
          <a:xfrm>
            <a:off x="11349146" y="2792099"/>
            <a:ext cx="19941736"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pc="600" sz="12000">
                <a:solidFill>
                  <a:srgbClr val="4B2E5C"/>
                </a:solidFill>
                <a:latin typeface="Gill Sans"/>
                <a:ea typeface="Gill Sans"/>
                <a:cs typeface="Gill Sans"/>
                <a:sym typeface="Gill Sans"/>
              </a:defRPr>
            </a:lvl1pPr>
          </a:lstStyle>
          <a:p>
            <a:pPr/>
            <a:r>
              <a:t>What is their Claim Pattern?</a:t>
            </a:r>
          </a:p>
        </p:txBody>
      </p:sp>
      <p:sp>
        <p:nvSpPr>
          <p:cNvPr id="243" name="Shape 243"/>
          <p:cNvSpPr/>
          <p:nvPr/>
        </p:nvSpPr>
        <p:spPr>
          <a:xfrm>
            <a:off x="11724610" y="4637505"/>
            <a:ext cx="8989801" cy="11514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7000">
                <a:solidFill>
                  <a:srgbClr val="FFFFFF"/>
                </a:solidFill>
                <a:latin typeface="Gill Sans"/>
                <a:ea typeface="Gill Sans"/>
                <a:cs typeface="Gill Sans"/>
                <a:sym typeface="Gill Sans"/>
              </a:defRPr>
            </a:lvl1pPr>
          </a:lstStyle>
          <a:p>
            <a:pPr/>
            <a:r>
              <a:t>Top Claimed Products</a:t>
            </a:r>
          </a:p>
        </p:txBody>
      </p:sp>
      <p:sp>
        <p:nvSpPr>
          <p:cNvPr id="244" name="Shape 244"/>
          <p:cNvSpPr/>
          <p:nvPr/>
        </p:nvSpPr>
        <p:spPr>
          <a:xfrm>
            <a:off x="21510716" y="4637505"/>
            <a:ext cx="9428529" cy="11514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7000">
                <a:solidFill>
                  <a:srgbClr val="FFFFFF"/>
                </a:solidFill>
                <a:latin typeface="Gill Sans"/>
                <a:ea typeface="Gill Sans"/>
                <a:cs typeface="Gill Sans"/>
                <a:sym typeface="Gill Sans"/>
              </a:defRPr>
            </a:lvl1pPr>
          </a:lstStyle>
          <a:p>
            <a:pPr/>
            <a:r>
              <a:t>Least Claimed Products</a:t>
            </a:r>
          </a:p>
        </p:txBody>
      </p:sp>
      <p:sp>
        <p:nvSpPr>
          <p:cNvPr id="245" name="Shape 245"/>
          <p:cNvSpPr/>
          <p:nvPr/>
        </p:nvSpPr>
        <p:spPr>
          <a:xfrm>
            <a:off x="2181934" y="7017180"/>
            <a:ext cx="8989801" cy="1608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Average Age of a customer who  make Claims</a:t>
            </a:r>
          </a:p>
        </p:txBody>
      </p:sp>
      <p:sp>
        <p:nvSpPr>
          <p:cNvPr id="246" name="Shape 246"/>
          <p:cNvSpPr/>
          <p:nvPr/>
        </p:nvSpPr>
        <p:spPr>
          <a:xfrm>
            <a:off x="2181934" y="9355666"/>
            <a:ext cx="8989801" cy="1608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Destinations most visited by people to make Claims</a:t>
            </a:r>
          </a:p>
        </p:txBody>
      </p:sp>
      <p:sp>
        <p:nvSpPr>
          <p:cNvPr id="247" name="Shape 247"/>
          <p:cNvSpPr/>
          <p:nvPr/>
        </p:nvSpPr>
        <p:spPr>
          <a:xfrm>
            <a:off x="2181934" y="11694152"/>
            <a:ext cx="8989801" cy="1608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Where did they buy Insurance from?</a:t>
            </a:r>
          </a:p>
        </p:txBody>
      </p:sp>
      <p:sp>
        <p:nvSpPr>
          <p:cNvPr id="248" name="Shape 248"/>
          <p:cNvSpPr/>
          <p:nvPr/>
        </p:nvSpPr>
        <p:spPr>
          <a:xfrm>
            <a:off x="2181934" y="14032638"/>
            <a:ext cx="8989801" cy="1608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Avg. Net Sales and Commission charged</a:t>
            </a:r>
          </a:p>
        </p:txBody>
      </p:sp>
      <p:sp>
        <p:nvSpPr>
          <p:cNvPr id="249" name="Shape 249"/>
          <p:cNvSpPr/>
          <p:nvPr/>
        </p:nvSpPr>
        <p:spPr>
          <a:xfrm>
            <a:off x="2181934" y="16371125"/>
            <a:ext cx="8989801" cy="8720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Median Duration of  Travel</a:t>
            </a:r>
          </a:p>
        </p:txBody>
      </p:sp>
      <p:sp>
        <p:nvSpPr>
          <p:cNvPr id="250" name="Shape 250"/>
          <p:cNvSpPr/>
          <p:nvPr/>
        </p:nvSpPr>
        <p:spPr>
          <a:xfrm>
            <a:off x="14177950" y="7028335"/>
            <a:ext cx="4156101" cy="1456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9000">
                <a:solidFill>
                  <a:srgbClr val="4B2E5C"/>
                </a:solidFill>
                <a:latin typeface="Gill Sans"/>
                <a:ea typeface="Gill Sans"/>
                <a:cs typeface="Gill Sans"/>
                <a:sym typeface="Gill Sans"/>
              </a:defRPr>
            </a:lvl1pPr>
          </a:lstStyle>
          <a:p>
            <a:pPr/>
            <a:r>
              <a:t>37 years</a:t>
            </a:r>
          </a:p>
        </p:txBody>
      </p:sp>
      <p:sp>
        <p:nvSpPr>
          <p:cNvPr id="251" name="Shape 251"/>
          <p:cNvSpPr/>
          <p:nvPr/>
        </p:nvSpPr>
        <p:spPr>
          <a:xfrm>
            <a:off x="24146930" y="7093380"/>
            <a:ext cx="4156101" cy="1456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9000">
                <a:solidFill>
                  <a:srgbClr val="4B2E5C"/>
                </a:solidFill>
                <a:latin typeface="Gill Sans"/>
                <a:ea typeface="Gill Sans"/>
                <a:cs typeface="Gill Sans"/>
                <a:sym typeface="Gill Sans"/>
              </a:defRPr>
            </a:lvl1pPr>
          </a:lstStyle>
          <a:p>
            <a:pPr/>
            <a:r>
              <a:t>45 years</a:t>
            </a:r>
          </a:p>
        </p:txBody>
      </p:sp>
      <p:sp>
        <p:nvSpPr>
          <p:cNvPr id="252" name="Shape 252"/>
          <p:cNvSpPr/>
          <p:nvPr/>
        </p:nvSpPr>
        <p:spPr>
          <a:xfrm>
            <a:off x="14141460" y="9723966"/>
            <a:ext cx="4156102" cy="872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4B2E5C"/>
                </a:solidFill>
                <a:latin typeface="Gill Sans"/>
                <a:ea typeface="Gill Sans"/>
                <a:cs typeface="Gill Sans"/>
                <a:sym typeface="Gill Sans"/>
              </a:defRPr>
            </a:lvl1pPr>
          </a:lstStyle>
          <a:p>
            <a:pPr/>
            <a:r>
              <a:t>Singapore(94%)</a:t>
            </a:r>
          </a:p>
        </p:txBody>
      </p:sp>
      <p:sp>
        <p:nvSpPr>
          <p:cNvPr id="253" name="Shape 253"/>
          <p:cNvSpPr/>
          <p:nvPr/>
        </p:nvSpPr>
        <p:spPr>
          <a:xfrm>
            <a:off x="21250800" y="9530142"/>
            <a:ext cx="9948360" cy="8720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4B2E5C"/>
                </a:solidFill>
                <a:latin typeface="Gill Sans"/>
                <a:ea typeface="Gill Sans"/>
                <a:cs typeface="Gill Sans"/>
                <a:sym typeface="Gill Sans"/>
              </a:defRPr>
            </a:lvl1pPr>
          </a:lstStyle>
          <a:p>
            <a:pPr/>
            <a:r>
              <a:t>Thailand(25%), USA(11%), China(10%)</a:t>
            </a:r>
          </a:p>
        </p:txBody>
      </p:sp>
      <p:sp>
        <p:nvSpPr>
          <p:cNvPr id="254" name="Shape 254"/>
          <p:cNvSpPr/>
          <p:nvPr/>
        </p:nvSpPr>
        <p:spPr>
          <a:xfrm>
            <a:off x="12455039" y="14134238"/>
            <a:ext cx="7528943" cy="1405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defTabSz="914400">
              <a:defRPr sz="4400">
                <a:solidFill>
                  <a:srgbClr val="4B2E5C"/>
                </a:solidFill>
                <a:latin typeface="Gill Sans"/>
                <a:ea typeface="Gill Sans"/>
                <a:cs typeface="Gill Sans"/>
                <a:sym typeface="Gill Sans"/>
              </a:defRPr>
            </a:pPr>
            <a:r>
              <a:t>Net Sales: 167.53</a:t>
            </a:r>
          </a:p>
          <a:p>
            <a:pPr defTabSz="914400">
              <a:defRPr sz="4400">
                <a:solidFill>
                  <a:srgbClr val="4B2E5C"/>
                </a:solidFill>
                <a:latin typeface="Gill Sans"/>
                <a:ea typeface="Gill Sans"/>
                <a:cs typeface="Gill Sans"/>
                <a:sym typeface="Gill Sans"/>
              </a:defRPr>
            </a:pPr>
            <a:r>
              <a:t>Commission: 46.23</a:t>
            </a:r>
          </a:p>
        </p:txBody>
      </p:sp>
      <p:sp>
        <p:nvSpPr>
          <p:cNvPr id="255" name="Shape 255"/>
          <p:cNvSpPr/>
          <p:nvPr/>
        </p:nvSpPr>
        <p:spPr>
          <a:xfrm>
            <a:off x="22460509" y="14134238"/>
            <a:ext cx="7528943" cy="1405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defTabSz="914400">
              <a:defRPr sz="4400">
                <a:solidFill>
                  <a:srgbClr val="4B2E5C"/>
                </a:solidFill>
                <a:latin typeface="Gill Sans"/>
                <a:ea typeface="Gill Sans"/>
                <a:cs typeface="Gill Sans"/>
                <a:sym typeface="Gill Sans"/>
              </a:defRPr>
            </a:pPr>
            <a:r>
              <a:t>Net Sales: 33.08</a:t>
            </a:r>
          </a:p>
          <a:p>
            <a:pPr defTabSz="914400">
              <a:defRPr sz="4400">
                <a:solidFill>
                  <a:srgbClr val="4B2E5C"/>
                </a:solidFill>
                <a:latin typeface="Gill Sans"/>
                <a:ea typeface="Gill Sans"/>
                <a:cs typeface="Gill Sans"/>
                <a:sym typeface="Gill Sans"/>
              </a:defRPr>
            </a:pPr>
            <a:r>
              <a:t>Commission: 3.8</a:t>
            </a:r>
          </a:p>
        </p:txBody>
      </p:sp>
      <p:sp>
        <p:nvSpPr>
          <p:cNvPr id="256" name="Shape 256"/>
          <p:cNvSpPr/>
          <p:nvPr/>
        </p:nvSpPr>
        <p:spPr>
          <a:xfrm>
            <a:off x="12491529" y="16421925"/>
            <a:ext cx="7528942" cy="7704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400">
                <a:solidFill>
                  <a:srgbClr val="4B2E5C"/>
                </a:solidFill>
                <a:latin typeface="Gill Sans"/>
                <a:ea typeface="Gill Sans"/>
                <a:cs typeface="Gill Sans"/>
                <a:sym typeface="Gill Sans"/>
              </a:defRPr>
            </a:lvl1pPr>
          </a:lstStyle>
          <a:p>
            <a:pPr/>
            <a:r>
              <a:t>364 Days</a:t>
            </a:r>
          </a:p>
        </p:txBody>
      </p:sp>
      <p:sp>
        <p:nvSpPr>
          <p:cNvPr id="257" name="Shape 257"/>
          <p:cNvSpPr/>
          <p:nvPr/>
        </p:nvSpPr>
        <p:spPr>
          <a:xfrm>
            <a:off x="22460509" y="16421925"/>
            <a:ext cx="7528943" cy="7704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400">
                <a:solidFill>
                  <a:srgbClr val="4B2E5C"/>
                </a:solidFill>
                <a:latin typeface="Gill Sans"/>
                <a:ea typeface="Gill Sans"/>
                <a:cs typeface="Gill Sans"/>
                <a:sym typeface="Gill Sans"/>
              </a:defRPr>
            </a:lvl1pPr>
          </a:lstStyle>
          <a:p>
            <a:pPr/>
            <a:r>
              <a:t>28 Days</a:t>
            </a:r>
          </a:p>
        </p:txBody>
      </p:sp>
      <p:sp>
        <p:nvSpPr>
          <p:cNvPr id="258" name="Shape 258"/>
          <p:cNvSpPr/>
          <p:nvPr/>
        </p:nvSpPr>
        <p:spPr>
          <a:xfrm>
            <a:off x="12491529" y="11694152"/>
            <a:ext cx="7528942" cy="16086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4B2E5C"/>
                </a:solidFill>
                <a:latin typeface="Gill Sans"/>
                <a:ea typeface="Gill Sans"/>
                <a:cs typeface="Gill Sans"/>
                <a:sym typeface="Gill Sans"/>
              </a:defRPr>
            </a:lvl1pPr>
          </a:lstStyle>
          <a:p>
            <a:pPr/>
            <a:r>
              <a:t>From Airlines (94%) through Online channel (100%)</a:t>
            </a:r>
          </a:p>
        </p:txBody>
      </p:sp>
      <p:sp>
        <p:nvSpPr>
          <p:cNvPr id="259" name="Shape 259"/>
          <p:cNvSpPr/>
          <p:nvPr/>
        </p:nvSpPr>
        <p:spPr>
          <a:xfrm>
            <a:off x="22460509" y="11694152"/>
            <a:ext cx="7528943" cy="16086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4B2E5C"/>
                </a:solidFill>
                <a:latin typeface="Gill Sans"/>
                <a:ea typeface="Gill Sans"/>
                <a:cs typeface="Gill Sans"/>
                <a:sym typeface="Gill Sans"/>
              </a:defRPr>
            </a:lvl1pPr>
          </a:lstStyle>
          <a:p>
            <a:pPr/>
            <a:r>
              <a:t>From Airlines (91%) through Online channel (93%)</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1" name="compass-2384365_1280.png"/>
          <p:cNvPicPr>
            <a:picLocks noChangeAspect="1"/>
          </p:cNvPicPr>
          <p:nvPr/>
        </p:nvPicPr>
        <p:blipFill>
          <a:blip r:embed="rId2">
            <a:alphaModFix amt="10738"/>
            <a:extLst/>
          </a:blip>
          <a:stretch>
            <a:fillRect/>
          </a:stretch>
        </p:blipFill>
        <p:spPr>
          <a:xfrm>
            <a:off x="7309828" y="-3359081"/>
            <a:ext cx="30628026" cy="18376816"/>
          </a:xfrm>
          <a:prstGeom prst="rect">
            <a:avLst/>
          </a:prstGeom>
          <a:ln w="12700">
            <a:miter lim="400000"/>
          </a:ln>
        </p:spPr>
      </p:pic>
      <p:pic>
        <p:nvPicPr>
          <p:cNvPr id="262" name="fig2.png"/>
          <p:cNvPicPr>
            <a:picLocks noChangeAspect="1"/>
          </p:cNvPicPr>
          <p:nvPr/>
        </p:nvPicPr>
        <p:blipFill>
          <a:blip r:embed="rId3">
            <a:extLst/>
          </a:blip>
          <a:srcRect l="0" t="5921" r="0" b="0"/>
          <a:stretch>
            <a:fillRect/>
          </a:stretch>
        </p:blipFill>
        <p:spPr>
          <a:xfrm>
            <a:off x="2584553" y="4118546"/>
            <a:ext cx="27342894" cy="16077305"/>
          </a:xfrm>
          <a:prstGeom prst="rect">
            <a:avLst/>
          </a:prstGeom>
          <a:ln w="12700">
            <a:miter lim="400000"/>
          </a:ln>
        </p:spPr>
      </p:pic>
      <p:sp>
        <p:nvSpPr>
          <p:cNvPr id="263" name="Shape 263"/>
          <p:cNvSpPr/>
          <p:nvPr/>
        </p:nvSpPr>
        <p:spPr>
          <a:xfrm>
            <a:off x="4806251" y="1109394"/>
            <a:ext cx="25065871" cy="3056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0000">
                <a:solidFill>
                  <a:srgbClr val="88391B"/>
                </a:solidFill>
                <a:latin typeface="Gill Sans"/>
                <a:ea typeface="Gill Sans"/>
                <a:cs typeface="Gill Sans"/>
                <a:sym typeface="Gill Sans"/>
              </a:defRPr>
            </a:lvl1pPr>
          </a:lstStyle>
          <a:p>
            <a:pPr/>
            <a:r>
              <a:t>Which are the top agencies preferred by the customers of Safe Travel?</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5" name="car-4025379_1920.png"/>
          <p:cNvPicPr>
            <a:picLocks noChangeAspect="1"/>
          </p:cNvPicPr>
          <p:nvPr/>
        </p:nvPicPr>
        <p:blipFill>
          <a:blip r:embed="rId2">
            <a:alphaModFix amt="11282"/>
            <a:extLst/>
          </a:blip>
          <a:srcRect l="27171" t="33431" r="27171" b="33431"/>
          <a:stretch>
            <a:fillRect/>
          </a:stretch>
        </p:blipFill>
        <p:spPr>
          <a:xfrm>
            <a:off x="-1705693" y="7738774"/>
            <a:ext cx="15850941" cy="11504228"/>
          </a:xfrm>
          <a:prstGeom prst="rect">
            <a:avLst/>
          </a:prstGeom>
          <a:ln w="12700">
            <a:miter lim="400000"/>
          </a:ln>
        </p:spPr>
      </p:pic>
      <p:sp>
        <p:nvSpPr>
          <p:cNvPr id="266" name="Shape 266"/>
          <p:cNvSpPr/>
          <p:nvPr/>
        </p:nvSpPr>
        <p:spPr>
          <a:xfrm>
            <a:off x="2221966" y="852673"/>
            <a:ext cx="3549972" cy="18753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12000">
                <a:solidFill>
                  <a:srgbClr val="005493"/>
                </a:solidFill>
                <a:latin typeface="Gill Sans Light"/>
                <a:ea typeface="Gill Sans Light"/>
                <a:cs typeface="Gill Sans Light"/>
                <a:sym typeface="Gill Sans Light"/>
              </a:defRPr>
            </a:lvl1pPr>
          </a:lstStyle>
          <a:p>
            <a:pPr/>
            <a:r>
              <a:t>EPX |</a:t>
            </a:r>
          </a:p>
        </p:txBody>
      </p:sp>
      <p:sp>
        <p:nvSpPr>
          <p:cNvPr id="267" name="Shape 267"/>
          <p:cNvSpPr/>
          <p:nvPr/>
        </p:nvSpPr>
        <p:spPr>
          <a:xfrm>
            <a:off x="5826767" y="1793386"/>
            <a:ext cx="30118985" cy="1011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6000">
                <a:solidFill>
                  <a:srgbClr val="005493"/>
                </a:solidFill>
                <a:latin typeface="Gill Sans"/>
                <a:ea typeface="Gill Sans"/>
                <a:cs typeface="Gill Sans"/>
                <a:sym typeface="Gill Sans"/>
              </a:defRPr>
            </a:lvl1pPr>
          </a:lstStyle>
          <a:p>
            <a:pPr/>
            <a:r>
              <a:t>Which are the products sold by them? What is their claim rate?</a:t>
            </a:r>
          </a:p>
        </p:txBody>
      </p:sp>
      <p:pic>
        <p:nvPicPr>
          <p:cNvPr id="268" name="image14.png"/>
          <p:cNvPicPr>
            <a:picLocks noChangeAspect="1"/>
          </p:cNvPicPr>
          <p:nvPr/>
        </p:nvPicPr>
        <p:blipFill>
          <a:blip r:embed="rId3">
            <a:extLst/>
          </a:blip>
          <a:stretch>
            <a:fillRect/>
          </a:stretch>
        </p:blipFill>
        <p:spPr>
          <a:xfrm>
            <a:off x="10849512" y="3142818"/>
            <a:ext cx="21318584" cy="8572476"/>
          </a:xfrm>
          <a:prstGeom prst="rect">
            <a:avLst/>
          </a:prstGeom>
          <a:ln w="12700">
            <a:miter lim="400000"/>
          </a:ln>
        </p:spPr>
      </p:pic>
      <p:sp>
        <p:nvSpPr>
          <p:cNvPr id="269" name="Shape 269"/>
          <p:cNvSpPr/>
          <p:nvPr/>
        </p:nvSpPr>
        <p:spPr>
          <a:xfrm>
            <a:off x="868050" y="4286599"/>
            <a:ext cx="10703369" cy="18880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defTabSz="914400">
              <a:defRPr sz="4000">
                <a:solidFill>
                  <a:srgbClr val="FFFFFF"/>
                </a:solidFill>
                <a:latin typeface="Gill Sans Light"/>
                <a:ea typeface="Gill Sans Light"/>
                <a:cs typeface="Gill Sans Light"/>
                <a:sym typeface="Gill Sans Light"/>
              </a:defRPr>
            </a:lvl1pPr>
          </a:lstStyle>
          <a:p>
            <a:pPr/>
            <a:r>
              <a:t>EPX is a Travel Agency which is into low risk products with the highest claim rate being 13.8% for 2 way comprehensive plan.</a:t>
            </a:r>
          </a:p>
        </p:txBody>
      </p:sp>
      <p:sp>
        <p:nvSpPr>
          <p:cNvPr id="270" name="Shape 270"/>
          <p:cNvSpPr/>
          <p:nvPr/>
        </p:nvSpPr>
        <p:spPr>
          <a:xfrm>
            <a:off x="9729560" y="13266702"/>
            <a:ext cx="5010196" cy="8720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Average Net Sales</a:t>
            </a:r>
          </a:p>
        </p:txBody>
      </p:sp>
      <p:sp>
        <p:nvSpPr>
          <p:cNvPr id="271" name="Shape 271"/>
          <p:cNvSpPr/>
          <p:nvPr/>
        </p:nvSpPr>
        <p:spPr>
          <a:xfrm>
            <a:off x="9064633" y="14354152"/>
            <a:ext cx="5687244" cy="8720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Average Commission</a:t>
            </a:r>
          </a:p>
        </p:txBody>
      </p:sp>
      <p:sp>
        <p:nvSpPr>
          <p:cNvPr id="272" name="Shape 272"/>
          <p:cNvSpPr/>
          <p:nvPr/>
        </p:nvSpPr>
        <p:spPr>
          <a:xfrm>
            <a:off x="9064633" y="15497775"/>
            <a:ext cx="5687244" cy="8720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Distribution Channel</a:t>
            </a:r>
          </a:p>
        </p:txBody>
      </p:sp>
      <p:sp>
        <p:nvSpPr>
          <p:cNvPr id="273" name="Shape 273"/>
          <p:cNvSpPr/>
          <p:nvPr/>
        </p:nvSpPr>
        <p:spPr>
          <a:xfrm>
            <a:off x="11465758" y="16641397"/>
            <a:ext cx="3261589" cy="8720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Destination</a:t>
            </a:r>
          </a:p>
        </p:txBody>
      </p:sp>
      <p:sp>
        <p:nvSpPr>
          <p:cNvPr id="274" name="Shape 274"/>
          <p:cNvSpPr/>
          <p:nvPr/>
        </p:nvSpPr>
        <p:spPr>
          <a:xfrm>
            <a:off x="11321566" y="18159296"/>
            <a:ext cx="3549972" cy="8720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rgbClr val="FFFFFF"/>
                </a:solidFill>
                <a:latin typeface="Gill Sans"/>
                <a:ea typeface="Gill Sans"/>
                <a:cs typeface="Gill Sans"/>
                <a:sym typeface="Gill Sans"/>
              </a:defRPr>
            </a:lvl1pPr>
          </a:lstStyle>
          <a:p>
            <a:pPr/>
            <a:r>
              <a:t>Average Age</a:t>
            </a:r>
          </a:p>
        </p:txBody>
      </p:sp>
      <p:sp>
        <p:nvSpPr>
          <p:cNvPr id="275" name="Shape 275"/>
          <p:cNvSpPr/>
          <p:nvPr/>
        </p:nvSpPr>
        <p:spPr>
          <a:xfrm>
            <a:off x="15249856" y="13279402"/>
            <a:ext cx="1657424"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28.59</a:t>
            </a:r>
          </a:p>
        </p:txBody>
      </p:sp>
      <p:sp>
        <p:nvSpPr>
          <p:cNvPr id="276" name="Shape 276"/>
          <p:cNvSpPr/>
          <p:nvPr/>
        </p:nvSpPr>
        <p:spPr>
          <a:xfrm>
            <a:off x="20251949" y="13279402"/>
            <a:ext cx="1657424"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53.95</a:t>
            </a:r>
          </a:p>
        </p:txBody>
      </p:sp>
      <p:sp>
        <p:nvSpPr>
          <p:cNvPr id="277" name="Shape 277"/>
          <p:cNvSpPr/>
          <p:nvPr/>
        </p:nvSpPr>
        <p:spPr>
          <a:xfrm>
            <a:off x="25389847" y="13327873"/>
            <a:ext cx="1657423"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33.97</a:t>
            </a:r>
          </a:p>
        </p:txBody>
      </p:sp>
      <p:sp>
        <p:nvSpPr>
          <p:cNvPr id="278" name="Shape 278"/>
          <p:cNvSpPr/>
          <p:nvPr/>
        </p:nvSpPr>
        <p:spPr>
          <a:xfrm>
            <a:off x="15286797" y="14391087"/>
            <a:ext cx="1657423"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0.28</a:t>
            </a:r>
          </a:p>
        </p:txBody>
      </p:sp>
      <p:sp>
        <p:nvSpPr>
          <p:cNvPr id="279" name="Shape 279"/>
          <p:cNvSpPr/>
          <p:nvPr/>
        </p:nvSpPr>
        <p:spPr>
          <a:xfrm>
            <a:off x="20258011" y="14360502"/>
            <a:ext cx="1657424" cy="8593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0.19</a:t>
            </a:r>
          </a:p>
        </p:txBody>
      </p:sp>
      <p:sp>
        <p:nvSpPr>
          <p:cNvPr id="280" name="Shape 280"/>
          <p:cNvSpPr/>
          <p:nvPr/>
        </p:nvSpPr>
        <p:spPr>
          <a:xfrm>
            <a:off x="25389847" y="14391087"/>
            <a:ext cx="1657423"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0.64</a:t>
            </a:r>
          </a:p>
        </p:txBody>
      </p:sp>
      <p:sp>
        <p:nvSpPr>
          <p:cNvPr id="281" name="Shape 281"/>
          <p:cNvSpPr/>
          <p:nvPr/>
        </p:nvSpPr>
        <p:spPr>
          <a:xfrm>
            <a:off x="15249856" y="15580325"/>
            <a:ext cx="3261589" cy="719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Online(100%)</a:t>
            </a:r>
          </a:p>
        </p:txBody>
      </p:sp>
      <p:sp>
        <p:nvSpPr>
          <p:cNvPr id="282" name="Shape 282"/>
          <p:cNvSpPr/>
          <p:nvPr/>
        </p:nvSpPr>
        <p:spPr>
          <a:xfrm>
            <a:off x="20238792" y="15580325"/>
            <a:ext cx="3549972" cy="7196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Online(98.6%)</a:t>
            </a:r>
          </a:p>
        </p:txBody>
      </p:sp>
      <p:sp>
        <p:nvSpPr>
          <p:cNvPr id="283" name="Shape 283"/>
          <p:cNvSpPr/>
          <p:nvPr/>
        </p:nvSpPr>
        <p:spPr>
          <a:xfrm>
            <a:off x="25360483" y="15524152"/>
            <a:ext cx="6145286" cy="7196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Online(66.17%) Offline(34%)</a:t>
            </a:r>
          </a:p>
        </p:txBody>
      </p:sp>
      <p:sp>
        <p:nvSpPr>
          <p:cNvPr id="284" name="Shape 284"/>
          <p:cNvSpPr/>
          <p:nvPr/>
        </p:nvSpPr>
        <p:spPr>
          <a:xfrm>
            <a:off x="15249856" y="16615811"/>
            <a:ext cx="4427087" cy="13038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Thailand (33%), US (11%), China (10%)</a:t>
            </a:r>
          </a:p>
        </p:txBody>
      </p:sp>
      <p:sp>
        <p:nvSpPr>
          <p:cNvPr id="285" name="Shape 285"/>
          <p:cNvSpPr/>
          <p:nvPr/>
        </p:nvSpPr>
        <p:spPr>
          <a:xfrm>
            <a:off x="20236392" y="16615811"/>
            <a:ext cx="4593463" cy="1303867"/>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China (28%), US (17%), Thailand (12%)</a:t>
            </a:r>
          </a:p>
        </p:txBody>
      </p:sp>
      <p:sp>
        <p:nvSpPr>
          <p:cNvPr id="286" name="Shape 286"/>
          <p:cNvSpPr/>
          <p:nvPr/>
        </p:nvSpPr>
        <p:spPr>
          <a:xfrm>
            <a:off x="25391701" y="16562958"/>
            <a:ext cx="6613496" cy="13038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4000">
                <a:solidFill>
                  <a:srgbClr val="FFFFFF"/>
                </a:solidFill>
                <a:latin typeface="Gill Sans Light"/>
                <a:ea typeface="Gill Sans Light"/>
                <a:cs typeface="Gill Sans Light"/>
                <a:sym typeface="Gill Sans Light"/>
              </a:defRPr>
            </a:lvl1pPr>
          </a:lstStyle>
          <a:p>
            <a:pPr/>
            <a:r>
              <a:t>China (29%), US (21%), Singapore (18%), Thailand (13%)</a:t>
            </a:r>
          </a:p>
        </p:txBody>
      </p:sp>
      <p:sp>
        <p:nvSpPr>
          <p:cNvPr id="287" name="Shape 287"/>
          <p:cNvSpPr/>
          <p:nvPr/>
        </p:nvSpPr>
        <p:spPr>
          <a:xfrm>
            <a:off x="15249856" y="18165646"/>
            <a:ext cx="3748163"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34 years</a:t>
            </a:r>
          </a:p>
        </p:txBody>
      </p:sp>
      <p:sp>
        <p:nvSpPr>
          <p:cNvPr id="288" name="Shape 288"/>
          <p:cNvSpPr/>
          <p:nvPr/>
        </p:nvSpPr>
        <p:spPr>
          <a:xfrm>
            <a:off x="20305169" y="18165646"/>
            <a:ext cx="3748163"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37.5 years</a:t>
            </a:r>
          </a:p>
        </p:txBody>
      </p:sp>
      <p:sp>
        <p:nvSpPr>
          <p:cNvPr id="289" name="Shape 289"/>
          <p:cNvSpPr/>
          <p:nvPr/>
        </p:nvSpPr>
        <p:spPr>
          <a:xfrm>
            <a:off x="25360483" y="18165646"/>
            <a:ext cx="3748162" cy="859368"/>
          </a:xfrm>
          <a:prstGeom prst="rect">
            <a:avLst/>
          </a:prstGeom>
          <a:solidFill>
            <a:srgbClr val="4B2E5C"/>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5000">
                <a:solidFill>
                  <a:srgbClr val="FFFFFF"/>
                </a:solidFill>
                <a:latin typeface="Gill Sans Light"/>
                <a:ea typeface="Gill Sans Light"/>
                <a:cs typeface="Gill Sans Light"/>
                <a:sym typeface="Gill Sans Light"/>
              </a:defRPr>
            </a:lvl1pPr>
          </a:lstStyle>
          <a:p>
            <a:pPr/>
            <a:r>
              <a:t>62 years</a:t>
            </a:r>
          </a:p>
        </p:txBody>
      </p:sp>
      <p:sp>
        <p:nvSpPr>
          <p:cNvPr id="290" name="Shape 290"/>
          <p:cNvSpPr/>
          <p:nvPr/>
        </p:nvSpPr>
        <p:spPr>
          <a:xfrm>
            <a:off x="2093229" y="7183466"/>
            <a:ext cx="9410045" cy="13038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defTabSz="914400">
              <a:defRPr sz="4000">
                <a:solidFill>
                  <a:srgbClr val="005493"/>
                </a:solidFill>
                <a:latin typeface="Gill Sans"/>
                <a:ea typeface="Gill Sans"/>
                <a:cs typeface="Gill Sans"/>
                <a:sym typeface="Gill Sans"/>
              </a:defRPr>
            </a:lvl1pPr>
          </a:lstStyle>
          <a:p>
            <a:pPr/>
            <a:r>
              <a:t>EPX is preferred for travel to China, Thailand and US amongst the higher age range.</a:t>
            </a:r>
          </a:p>
        </p:txBody>
      </p:sp>
      <p:sp>
        <p:nvSpPr>
          <p:cNvPr id="291" name="Shape 291"/>
          <p:cNvSpPr/>
          <p:nvPr/>
        </p:nvSpPr>
        <p:spPr>
          <a:xfrm>
            <a:off x="1421908" y="8783615"/>
            <a:ext cx="9990597" cy="13038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defTabSz="914400">
              <a:defRPr sz="4000">
                <a:solidFill>
                  <a:srgbClr val="005493"/>
                </a:solidFill>
                <a:latin typeface="Gill Sans"/>
                <a:ea typeface="Gill Sans"/>
                <a:cs typeface="Gill Sans"/>
                <a:sym typeface="Gill Sans"/>
              </a:defRPr>
            </a:lvl1pPr>
          </a:lstStyle>
          <a:p>
            <a:pPr/>
            <a:r>
              <a:t>1 way comprehensive plan preferred by the older age group. </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93" name="netSales_vs_comm.png"/>
          <p:cNvPicPr>
            <a:picLocks noChangeAspect="1"/>
          </p:cNvPicPr>
          <p:nvPr/>
        </p:nvPicPr>
        <p:blipFill>
          <a:blip r:embed="rId2">
            <a:extLst/>
          </a:blip>
          <a:srcRect l="0" t="6512" r="0" b="0"/>
          <a:stretch>
            <a:fillRect/>
          </a:stretch>
        </p:blipFill>
        <p:spPr>
          <a:xfrm>
            <a:off x="3647232" y="3661742"/>
            <a:ext cx="24401997" cy="11406446"/>
          </a:xfrm>
          <a:prstGeom prst="rect">
            <a:avLst/>
          </a:prstGeom>
          <a:ln w="12700">
            <a:miter lim="400000"/>
          </a:ln>
        </p:spPr>
      </p:pic>
      <p:sp>
        <p:nvSpPr>
          <p:cNvPr id="294" name="Shape 294"/>
          <p:cNvSpPr/>
          <p:nvPr/>
        </p:nvSpPr>
        <p:spPr>
          <a:xfrm>
            <a:off x="461438" y="18089228"/>
            <a:ext cx="4296246" cy="18753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005493"/>
                </a:solidFill>
                <a:latin typeface="Gill Sans Light"/>
                <a:ea typeface="Gill Sans Light"/>
                <a:cs typeface="Gill Sans Light"/>
                <a:sym typeface="Gill Sans Light"/>
              </a:defRPr>
            </a:lvl1pPr>
          </a:lstStyle>
          <a:p>
            <a:pPr/>
            <a:r>
              <a:t>Insight</a:t>
            </a:r>
          </a:p>
        </p:txBody>
      </p:sp>
      <p:sp>
        <p:nvSpPr>
          <p:cNvPr id="295" name="Shape 295"/>
          <p:cNvSpPr/>
          <p:nvPr/>
        </p:nvSpPr>
        <p:spPr>
          <a:xfrm>
            <a:off x="5247604" y="14938635"/>
            <a:ext cx="13655056" cy="24722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High claimed products have high commission for high Net Sales and for products that were sold at a high negative sales. However, it has low commission for products that were sold at a low negative sales with majority of the policies being sold at 0 commission.</a:t>
            </a:r>
          </a:p>
        </p:txBody>
      </p:sp>
      <p:sp>
        <p:nvSpPr>
          <p:cNvPr id="296" name="Shape 296"/>
          <p:cNvSpPr/>
          <p:nvPr/>
        </p:nvSpPr>
        <p:spPr>
          <a:xfrm>
            <a:off x="21399194" y="16535871"/>
            <a:ext cx="10762421" cy="18880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r" defTabSz="914400">
              <a:defRPr sz="4000">
                <a:solidFill>
                  <a:srgbClr val="FFFFFF"/>
                </a:solidFill>
                <a:latin typeface="Gill Sans Light"/>
                <a:ea typeface="Gill Sans Light"/>
                <a:cs typeface="Gill Sans Light"/>
                <a:sym typeface="Gill Sans Light"/>
              </a:defRPr>
            </a:lvl1pPr>
          </a:lstStyle>
          <a:p>
            <a:pPr/>
            <a:r>
              <a:t>Low risk profile customers should be charged a low commission to ensure that we have more people buying our products.</a:t>
            </a:r>
          </a:p>
        </p:txBody>
      </p:sp>
      <p:sp>
        <p:nvSpPr>
          <p:cNvPr id="297" name="Shape 297"/>
          <p:cNvSpPr/>
          <p:nvPr/>
        </p:nvSpPr>
        <p:spPr>
          <a:xfrm>
            <a:off x="21247791" y="14440385"/>
            <a:ext cx="11430120" cy="18753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005493"/>
                </a:solidFill>
                <a:latin typeface="Gill Sans Light"/>
                <a:ea typeface="Gill Sans Light"/>
                <a:cs typeface="Gill Sans Light"/>
                <a:sym typeface="Gill Sans Light"/>
              </a:defRPr>
            </a:lvl1pPr>
          </a:lstStyle>
          <a:p>
            <a:pPr/>
            <a:r>
              <a:t>Recommendation</a:t>
            </a:r>
          </a:p>
        </p:txBody>
      </p:sp>
      <p:sp>
        <p:nvSpPr>
          <p:cNvPr id="298" name="Shape 298"/>
          <p:cNvSpPr/>
          <p:nvPr/>
        </p:nvSpPr>
        <p:spPr>
          <a:xfrm>
            <a:off x="5247604" y="18374978"/>
            <a:ext cx="13655056" cy="13038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For products that have low claim rate, the net sales is in the range of -200 to 400 with the commission lying in the range of 0-50</a:t>
            </a:r>
          </a:p>
        </p:txBody>
      </p:sp>
      <p:sp>
        <p:nvSpPr>
          <p:cNvPr id="299" name="Shape 299"/>
          <p:cNvSpPr/>
          <p:nvPr/>
        </p:nvSpPr>
        <p:spPr>
          <a:xfrm>
            <a:off x="5204974" y="17533107"/>
            <a:ext cx="11229414" cy="7196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Average commission for high claimed products is 12.26.</a:t>
            </a:r>
          </a:p>
        </p:txBody>
      </p:sp>
      <p:sp>
        <p:nvSpPr>
          <p:cNvPr id="300" name="Shape 300"/>
          <p:cNvSpPr/>
          <p:nvPr/>
        </p:nvSpPr>
        <p:spPr>
          <a:xfrm>
            <a:off x="4760759" y="14925423"/>
            <a:ext cx="155366" cy="4772693"/>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p:spPr>
        <p:txBody>
          <a:bodyPr lIns="67733" tIns="67733" rIns="67733" bIns="67733" anchor="ctr"/>
          <a:lstStyle/>
          <a:p>
            <a:pPr>
              <a:defRPr sz="4600">
                <a:solidFill>
                  <a:srgbClr val="FFFFFF"/>
                </a:solidFill>
              </a:defRPr>
            </a:pPr>
          </a:p>
        </p:txBody>
      </p:sp>
      <p:sp>
        <p:nvSpPr>
          <p:cNvPr id="301" name="Shape 301"/>
          <p:cNvSpPr/>
          <p:nvPr/>
        </p:nvSpPr>
        <p:spPr>
          <a:xfrm>
            <a:off x="25245679" y="16078770"/>
            <a:ext cx="6926807" cy="191998"/>
          </a:xfrm>
          <a:prstGeom prst="rect">
            <a:avLst/>
          </a:prstGeom>
          <a:solidFill>
            <a:schemeClr val="accent1">
              <a:hueOff val="47394"/>
              <a:satOff val="-25753"/>
              <a:lumOff val="-7544"/>
            </a:schemeClr>
          </a:solidFill>
          <a:ln w="12700">
            <a:miter lim="400000"/>
          </a:ln>
          <a:effectLst>
            <a:outerShdw sx="100000" sy="100000" kx="0" ky="0" algn="b" rotWithShape="0" blurRad="50800" dist="25400" dir="5400000">
              <a:srgbClr val="000000">
                <a:alpha val="50000"/>
              </a:srgbClr>
            </a:outerShdw>
          </a:effectLst>
        </p:spPr>
        <p:txBody>
          <a:bodyPr lIns="67733" tIns="67733" rIns="67733" bIns="67733" anchor="ctr"/>
          <a:lstStyle/>
          <a:p>
            <a:pPr>
              <a:defRPr sz="4600">
                <a:solidFill>
                  <a:srgbClr val="FFFFFF"/>
                </a:solidFill>
              </a:defRPr>
            </a:pPr>
          </a:p>
        </p:txBody>
      </p:sp>
      <p:sp>
        <p:nvSpPr>
          <p:cNvPr id="302" name="Shape 302"/>
          <p:cNvSpPr/>
          <p:nvPr/>
        </p:nvSpPr>
        <p:spPr>
          <a:xfrm>
            <a:off x="5380690" y="539335"/>
            <a:ext cx="23179977" cy="2777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9000">
                <a:solidFill>
                  <a:srgbClr val="174F86"/>
                </a:solidFill>
                <a:latin typeface="Gill Sans"/>
                <a:ea typeface="Gill Sans"/>
                <a:cs typeface="Gill Sans"/>
                <a:sym typeface="Gill Sans"/>
              </a:defRPr>
            </a:lvl1pPr>
          </a:lstStyle>
          <a:p>
            <a:pPr/>
            <a:r>
              <a:t>What’t the relationship between Net Sales and Commission?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image19.png"/>
          <p:cNvPicPr>
            <a:picLocks noChangeAspect="1"/>
          </p:cNvPicPr>
          <p:nvPr/>
        </p:nvPicPr>
        <p:blipFill>
          <a:blip r:embed="rId2">
            <a:extLst/>
          </a:blip>
          <a:srcRect l="2518" t="5319" r="4262" b="0"/>
          <a:stretch>
            <a:fillRect/>
          </a:stretch>
        </p:blipFill>
        <p:spPr>
          <a:xfrm>
            <a:off x="1276894" y="4885952"/>
            <a:ext cx="17898694" cy="13651316"/>
          </a:xfrm>
          <a:prstGeom prst="rect">
            <a:avLst/>
          </a:prstGeom>
          <a:ln w="12700">
            <a:miter lim="400000"/>
          </a:ln>
        </p:spPr>
      </p:pic>
      <p:sp>
        <p:nvSpPr>
          <p:cNvPr id="305" name="Shape 305"/>
          <p:cNvSpPr/>
          <p:nvPr/>
        </p:nvSpPr>
        <p:spPr>
          <a:xfrm>
            <a:off x="1693315" y="1083542"/>
            <a:ext cx="29125370"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12000">
                <a:solidFill>
                  <a:srgbClr val="449AAE"/>
                </a:solidFill>
                <a:latin typeface="Gill Sans"/>
                <a:ea typeface="Gill Sans"/>
                <a:cs typeface="Gill Sans"/>
                <a:sym typeface="Gill Sans"/>
              </a:defRPr>
            </a:lvl1pPr>
          </a:lstStyle>
          <a:p>
            <a:pPr/>
            <a:r>
              <a:t>Are the negative values an error in data entry?</a:t>
            </a:r>
          </a:p>
        </p:txBody>
      </p:sp>
      <p:sp>
        <p:nvSpPr>
          <p:cNvPr id="306" name="Shape 306"/>
          <p:cNvSpPr/>
          <p:nvPr/>
        </p:nvSpPr>
        <p:spPr>
          <a:xfrm>
            <a:off x="19675318" y="9620442"/>
            <a:ext cx="11491853" cy="1888068"/>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On first inspection, we observe that there is a symmetry between the positive and negative sales value when plotted against commission</a:t>
            </a:r>
          </a:p>
        </p:txBody>
      </p:sp>
      <p:sp>
        <p:nvSpPr>
          <p:cNvPr id="307" name="Shape 307"/>
          <p:cNvSpPr/>
          <p:nvPr/>
        </p:nvSpPr>
        <p:spPr>
          <a:xfrm>
            <a:off x="19465585" y="7774284"/>
            <a:ext cx="7996288"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469DB1"/>
                </a:solidFill>
                <a:latin typeface="Gill Sans"/>
                <a:ea typeface="Gill Sans"/>
                <a:cs typeface="Gill Sans"/>
                <a:sym typeface="Gill Sans"/>
              </a:defRPr>
            </a:lvl1pPr>
          </a:lstStyle>
          <a:p>
            <a:pPr/>
            <a:r>
              <a:t>Observation</a:t>
            </a:r>
          </a:p>
        </p:txBody>
      </p:sp>
      <p:sp>
        <p:nvSpPr>
          <p:cNvPr id="308" name="Shape 308"/>
          <p:cNvSpPr/>
          <p:nvPr/>
        </p:nvSpPr>
        <p:spPr>
          <a:xfrm>
            <a:off x="19675318" y="11821623"/>
            <a:ext cx="11491853" cy="3060436"/>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rgbClr val="FFFFFF"/>
                </a:solidFill>
                <a:latin typeface="Gill Sans Light"/>
                <a:ea typeface="Gill Sans Light"/>
                <a:cs typeface="Gill Sans Light"/>
                <a:sym typeface="Gill Sans Light"/>
              </a:defRPr>
            </a:pPr>
            <a:r>
              <a:rPr>
                <a:latin typeface="Gill Sans"/>
                <a:ea typeface="Gill Sans"/>
                <a:cs typeface="Gill Sans"/>
                <a:sym typeface="Gill Sans"/>
              </a:rPr>
              <a:t>Our Assumption:</a:t>
            </a:r>
            <a:r>
              <a:t> If there is no difference between commission charged for positive net sales value and negative net sales value, the negative net sales value are error in data entry and we can impute them with absolute values</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0" name="image19.png"/>
          <p:cNvPicPr>
            <a:picLocks noChangeAspect="1"/>
          </p:cNvPicPr>
          <p:nvPr/>
        </p:nvPicPr>
        <p:blipFill>
          <a:blip r:embed="rId2">
            <a:extLst/>
          </a:blip>
          <a:srcRect l="2518" t="5433" r="4262" b="0"/>
          <a:stretch>
            <a:fillRect/>
          </a:stretch>
        </p:blipFill>
        <p:spPr>
          <a:xfrm>
            <a:off x="1276894" y="4902352"/>
            <a:ext cx="17898694" cy="13634916"/>
          </a:xfrm>
          <a:prstGeom prst="rect">
            <a:avLst/>
          </a:prstGeom>
          <a:ln w="12700">
            <a:miter lim="400000"/>
          </a:ln>
        </p:spPr>
      </p:pic>
      <p:sp>
        <p:nvSpPr>
          <p:cNvPr id="311" name="Shape 311"/>
          <p:cNvSpPr/>
          <p:nvPr/>
        </p:nvSpPr>
        <p:spPr>
          <a:xfrm>
            <a:off x="1693315" y="1083542"/>
            <a:ext cx="29125370"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12000">
                <a:solidFill>
                  <a:srgbClr val="449AAE"/>
                </a:solidFill>
                <a:latin typeface="Gill Sans"/>
                <a:ea typeface="Gill Sans"/>
                <a:cs typeface="Gill Sans"/>
                <a:sym typeface="Gill Sans"/>
              </a:defRPr>
            </a:lvl1pPr>
          </a:lstStyle>
          <a:p>
            <a:pPr/>
            <a:r>
              <a:t>Are the negative values an error in data entry?</a:t>
            </a:r>
          </a:p>
        </p:txBody>
      </p:sp>
      <p:sp>
        <p:nvSpPr>
          <p:cNvPr id="312" name="Shape 312"/>
          <p:cNvSpPr/>
          <p:nvPr/>
        </p:nvSpPr>
        <p:spPr>
          <a:xfrm>
            <a:off x="19675318" y="9764600"/>
            <a:ext cx="11491853" cy="1307837"/>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rgbClr val="FFFFFF"/>
                </a:solidFill>
                <a:latin typeface="Gill Sans Light"/>
                <a:ea typeface="Gill Sans Light"/>
                <a:cs typeface="Gill Sans Light"/>
                <a:sym typeface="Gill Sans Light"/>
              </a:defRPr>
            </a:pPr>
            <a:r>
              <a:rPr>
                <a:latin typeface="Gill Sans"/>
                <a:ea typeface="Gill Sans"/>
                <a:cs typeface="Gill Sans"/>
                <a:sym typeface="Gill Sans"/>
              </a:rPr>
              <a:t>Null Hypothesis: </a:t>
            </a:r>
            <a:r>
              <a:t>There is no difference in the commission charged at Net Sales&gt;0 and Net Sales&lt;0</a:t>
            </a:r>
          </a:p>
        </p:txBody>
      </p:sp>
      <p:sp>
        <p:nvSpPr>
          <p:cNvPr id="313" name="Shape 313"/>
          <p:cNvSpPr/>
          <p:nvPr/>
        </p:nvSpPr>
        <p:spPr>
          <a:xfrm>
            <a:off x="19465585" y="7774284"/>
            <a:ext cx="7241130"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469DB1"/>
                </a:solidFill>
                <a:latin typeface="Gill Sans"/>
                <a:ea typeface="Gill Sans"/>
                <a:cs typeface="Gill Sans"/>
                <a:sym typeface="Gill Sans"/>
              </a:defRPr>
            </a:lvl1pPr>
          </a:lstStyle>
          <a:p>
            <a:pPr/>
            <a:r>
              <a:t>Hypothesis</a:t>
            </a:r>
          </a:p>
        </p:txBody>
      </p:sp>
      <p:sp>
        <p:nvSpPr>
          <p:cNvPr id="314" name="Shape 314"/>
          <p:cNvSpPr/>
          <p:nvPr/>
        </p:nvSpPr>
        <p:spPr>
          <a:xfrm>
            <a:off x="19675318" y="13010727"/>
            <a:ext cx="11491853" cy="1303867"/>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We conducted two-tailed t-test and found a p-value of 2.71</a:t>
            </a:r>
          </a:p>
        </p:txBody>
      </p:sp>
      <p:sp>
        <p:nvSpPr>
          <p:cNvPr id="315" name="Shape 315"/>
          <p:cNvSpPr/>
          <p:nvPr/>
        </p:nvSpPr>
        <p:spPr>
          <a:xfrm>
            <a:off x="19675318" y="11387663"/>
            <a:ext cx="11491853" cy="1307836"/>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rgbClr val="FFFFFF"/>
                </a:solidFill>
                <a:latin typeface="Gill Sans Light"/>
                <a:ea typeface="Gill Sans Light"/>
                <a:cs typeface="Gill Sans Light"/>
                <a:sym typeface="Gill Sans Light"/>
              </a:defRPr>
            </a:pPr>
            <a:r>
              <a:rPr>
                <a:latin typeface="Gill Sans"/>
                <a:ea typeface="Gill Sans"/>
                <a:cs typeface="Gill Sans"/>
                <a:sym typeface="Gill Sans"/>
              </a:rPr>
              <a:t>Alternate Hypothesis: </a:t>
            </a:r>
            <a:r>
              <a:t>There is a difference in the commission charged at Net Sales&gt;0 and Net Sales&lt;0</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17" name="image19.png"/>
          <p:cNvPicPr>
            <a:picLocks noChangeAspect="1"/>
          </p:cNvPicPr>
          <p:nvPr/>
        </p:nvPicPr>
        <p:blipFill>
          <a:blip r:embed="rId2">
            <a:extLst/>
          </a:blip>
          <a:srcRect l="2518" t="5231" r="4262" b="0"/>
          <a:stretch>
            <a:fillRect/>
          </a:stretch>
        </p:blipFill>
        <p:spPr>
          <a:xfrm>
            <a:off x="1276894" y="4873196"/>
            <a:ext cx="17898694" cy="13664072"/>
          </a:xfrm>
          <a:prstGeom prst="rect">
            <a:avLst/>
          </a:prstGeom>
          <a:ln w="12700">
            <a:miter lim="400000"/>
          </a:ln>
        </p:spPr>
      </p:pic>
      <p:sp>
        <p:nvSpPr>
          <p:cNvPr id="318" name="Shape 318"/>
          <p:cNvSpPr/>
          <p:nvPr/>
        </p:nvSpPr>
        <p:spPr>
          <a:xfrm>
            <a:off x="1693315" y="1083542"/>
            <a:ext cx="29125370"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12000">
                <a:solidFill>
                  <a:srgbClr val="449AAE"/>
                </a:solidFill>
                <a:latin typeface="Gill Sans"/>
                <a:ea typeface="Gill Sans"/>
                <a:cs typeface="Gill Sans"/>
                <a:sym typeface="Gill Sans"/>
              </a:defRPr>
            </a:lvl1pPr>
          </a:lstStyle>
          <a:p>
            <a:pPr/>
            <a:r>
              <a:t>Are the negative values an error in data entry?</a:t>
            </a:r>
          </a:p>
        </p:txBody>
      </p:sp>
      <p:sp>
        <p:nvSpPr>
          <p:cNvPr id="319" name="Shape 319"/>
          <p:cNvSpPr/>
          <p:nvPr/>
        </p:nvSpPr>
        <p:spPr>
          <a:xfrm>
            <a:off x="19675318" y="9618458"/>
            <a:ext cx="11491853" cy="1892036"/>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defRPr sz="4000">
                <a:solidFill>
                  <a:srgbClr val="FFFFFF"/>
                </a:solidFill>
                <a:latin typeface="Gill Sans Light"/>
                <a:ea typeface="Gill Sans Light"/>
                <a:cs typeface="Gill Sans Light"/>
                <a:sym typeface="Gill Sans Light"/>
              </a:defRPr>
            </a:pPr>
            <a:r>
              <a:rPr>
                <a:latin typeface="Gill Sans"/>
                <a:ea typeface="Gill Sans"/>
                <a:cs typeface="Gill Sans"/>
                <a:sym typeface="Gill Sans"/>
              </a:rPr>
              <a:t>We rejected the Null Hypothesis </a:t>
            </a:r>
            <a:r>
              <a:t>- There is a significant difference in the commission charged at Net Sales&gt;0 and Net Sales&lt;0.</a:t>
            </a:r>
          </a:p>
        </p:txBody>
      </p:sp>
      <p:sp>
        <p:nvSpPr>
          <p:cNvPr id="320" name="Shape 320"/>
          <p:cNvSpPr/>
          <p:nvPr/>
        </p:nvSpPr>
        <p:spPr>
          <a:xfrm>
            <a:off x="19465585" y="7774284"/>
            <a:ext cx="7229299"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469DB1"/>
                </a:solidFill>
                <a:latin typeface="Gill Sans"/>
                <a:ea typeface="Gill Sans"/>
                <a:cs typeface="Gill Sans"/>
                <a:sym typeface="Gill Sans"/>
              </a:defRPr>
            </a:lvl1pPr>
          </a:lstStyle>
          <a:p>
            <a:pPr/>
            <a:r>
              <a:t>Conclusion</a:t>
            </a:r>
          </a:p>
        </p:txBody>
      </p:sp>
      <p:sp>
        <p:nvSpPr>
          <p:cNvPr id="321" name="Shape 321"/>
          <p:cNvSpPr/>
          <p:nvPr/>
        </p:nvSpPr>
        <p:spPr>
          <a:xfrm>
            <a:off x="19675318" y="13596505"/>
            <a:ext cx="11491853" cy="1303868"/>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Negative sales could be a result of discounts/ promotional offers</a:t>
            </a:r>
          </a:p>
        </p:txBody>
      </p:sp>
      <p:sp>
        <p:nvSpPr>
          <p:cNvPr id="322" name="Shape 322"/>
          <p:cNvSpPr/>
          <p:nvPr/>
        </p:nvSpPr>
        <p:spPr>
          <a:xfrm>
            <a:off x="19675318" y="11901566"/>
            <a:ext cx="11491853" cy="1303867"/>
          </a:xfrm>
          <a:prstGeom prst="rect">
            <a:avLst/>
          </a:prstGeom>
          <a:solidFill>
            <a:srgbClr val="469DB1"/>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Light"/>
                <a:ea typeface="Gill Sans Light"/>
                <a:cs typeface="Gill Sans Light"/>
                <a:sym typeface="Gill Sans Light"/>
              </a:defRPr>
            </a:lvl1pPr>
          </a:lstStyle>
          <a:p>
            <a:pPr/>
            <a:r>
              <a:t>We also found that the average commission charged for negative sales was higher than at positive sales.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24" name="1.png"/>
          <p:cNvPicPr>
            <a:picLocks noChangeAspect="1"/>
          </p:cNvPicPr>
          <p:nvPr/>
        </p:nvPicPr>
        <p:blipFill>
          <a:blip r:embed="rId2">
            <a:extLst/>
          </a:blip>
          <a:srcRect l="0" t="0" r="0" b="6805"/>
          <a:stretch>
            <a:fillRect/>
          </a:stretch>
        </p:blipFill>
        <p:spPr>
          <a:xfrm>
            <a:off x="631906" y="4000009"/>
            <a:ext cx="10169815" cy="7108310"/>
          </a:xfrm>
          <a:prstGeom prst="rect">
            <a:avLst/>
          </a:prstGeom>
          <a:ln w="12700">
            <a:miter lim="400000"/>
          </a:ln>
        </p:spPr>
      </p:pic>
      <p:pic>
        <p:nvPicPr>
          <p:cNvPr id="325" name="2.png"/>
          <p:cNvPicPr>
            <a:picLocks noChangeAspect="1"/>
          </p:cNvPicPr>
          <p:nvPr/>
        </p:nvPicPr>
        <p:blipFill>
          <a:blip r:embed="rId3">
            <a:extLst/>
          </a:blip>
          <a:srcRect l="0" t="0" r="0" b="6620"/>
          <a:stretch>
            <a:fillRect/>
          </a:stretch>
        </p:blipFill>
        <p:spPr>
          <a:xfrm>
            <a:off x="10773276" y="4078392"/>
            <a:ext cx="9926223" cy="6951829"/>
          </a:xfrm>
          <a:prstGeom prst="rect">
            <a:avLst/>
          </a:prstGeom>
          <a:ln w="12700">
            <a:miter lim="400000"/>
          </a:ln>
        </p:spPr>
      </p:pic>
      <p:pic>
        <p:nvPicPr>
          <p:cNvPr id="326" name="3.png"/>
          <p:cNvPicPr>
            <a:picLocks noChangeAspect="1"/>
          </p:cNvPicPr>
          <p:nvPr/>
        </p:nvPicPr>
        <p:blipFill>
          <a:blip r:embed="rId4">
            <a:extLst/>
          </a:blip>
          <a:stretch>
            <a:fillRect/>
          </a:stretch>
        </p:blipFill>
        <p:spPr>
          <a:xfrm>
            <a:off x="694364" y="12611838"/>
            <a:ext cx="10169814" cy="7627361"/>
          </a:xfrm>
          <a:prstGeom prst="rect">
            <a:avLst/>
          </a:prstGeom>
          <a:ln w="12700">
            <a:miter lim="400000"/>
          </a:ln>
        </p:spPr>
      </p:pic>
      <p:pic>
        <p:nvPicPr>
          <p:cNvPr id="327" name="4.png"/>
          <p:cNvPicPr>
            <a:picLocks noChangeAspect="1"/>
          </p:cNvPicPr>
          <p:nvPr/>
        </p:nvPicPr>
        <p:blipFill>
          <a:blip r:embed="rId5">
            <a:extLst/>
          </a:blip>
          <a:stretch>
            <a:fillRect/>
          </a:stretch>
        </p:blipFill>
        <p:spPr>
          <a:xfrm>
            <a:off x="10713893" y="12611838"/>
            <a:ext cx="10169814" cy="7627361"/>
          </a:xfrm>
          <a:prstGeom prst="rect">
            <a:avLst/>
          </a:prstGeom>
          <a:ln w="12700">
            <a:miter lim="400000"/>
          </a:ln>
        </p:spPr>
      </p:pic>
      <p:sp>
        <p:nvSpPr>
          <p:cNvPr id="328" name="Shape 328"/>
          <p:cNvSpPr/>
          <p:nvPr/>
        </p:nvSpPr>
        <p:spPr>
          <a:xfrm>
            <a:off x="1567040" y="153687"/>
            <a:ext cx="30238596" cy="2726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9000">
                <a:solidFill>
                  <a:srgbClr val="005493"/>
                </a:solidFill>
                <a:latin typeface="Gill Sans Light"/>
                <a:ea typeface="Gill Sans Light"/>
                <a:cs typeface="Gill Sans Light"/>
                <a:sym typeface="Gill Sans Light"/>
              </a:defRPr>
            </a:lvl1pPr>
          </a:lstStyle>
          <a:p>
            <a:pPr/>
            <a:r>
              <a:t>How does Distribution Channel and Travel Agency affect Sales and Commission?</a:t>
            </a:r>
          </a:p>
        </p:txBody>
      </p:sp>
      <p:sp>
        <p:nvSpPr>
          <p:cNvPr id="329" name="Shape 329"/>
          <p:cNvSpPr/>
          <p:nvPr/>
        </p:nvSpPr>
        <p:spPr>
          <a:xfrm>
            <a:off x="26036857" y="3162268"/>
            <a:ext cx="4272900" cy="18753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005493"/>
                </a:solidFill>
                <a:latin typeface="Gill Sans Light"/>
                <a:ea typeface="Gill Sans Light"/>
                <a:cs typeface="Gill Sans Light"/>
                <a:sym typeface="Gill Sans Light"/>
              </a:defRPr>
            </a:lvl1pPr>
          </a:lstStyle>
          <a:p>
            <a:pPr/>
            <a:r>
              <a:t>Insight</a:t>
            </a:r>
          </a:p>
        </p:txBody>
      </p:sp>
      <p:sp>
        <p:nvSpPr>
          <p:cNvPr id="330" name="Shape 330"/>
          <p:cNvSpPr/>
          <p:nvPr/>
        </p:nvSpPr>
        <p:spPr>
          <a:xfrm>
            <a:off x="1752292" y="3242305"/>
            <a:ext cx="5010015" cy="7704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a:ea typeface="Gill Sans"/>
                <a:cs typeface="Gill Sans"/>
                <a:sym typeface="Gill Sans"/>
              </a:defRPr>
            </a:lvl1pPr>
          </a:lstStyle>
          <a:p>
            <a:pPr/>
            <a:r>
              <a:t>Distribution Channel</a:t>
            </a:r>
          </a:p>
        </p:txBody>
      </p:sp>
      <p:sp>
        <p:nvSpPr>
          <p:cNvPr id="331" name="Shape 331"/>
          <p:cNvSpPr/>
          <p:nvPr/>
        </p:nvSpPr>
        <p:spPr>
          <a:xfrm>
            <a:off x="20794997" y="5095429"/>
            <a:ext cx="9393920" cy="20404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Light"/>
                <a:ea typeface="Gill Sans Light"/>
                <a:cs typeface="Gill Sans Light"/>
                <a:sym typeface="Gill Sans Light"/>
              </a:defRPr>
            </a:lvl1pPr>
          </a:lstStyle>
          <a:p>
            <a:pPr/>
            <a:r>
              <a:t>We see that the policies sold online and through travel agency and airlines have negative net sales.</a:t>
            </a:r>
          </a:p>
        </p:txBody>
      </p:sp>
      <p:sp>
        <p:nvSpPr>
          <p:cNvPr id="332" name="Shape 332"/>
          <p:cNvSpPr/>
          <p:nvPr/>
        </p:nvSpPr>
        <p:spPr>
          <a:xfrm>
            <a:off x="20794997" y="7306683"/>
            <a:ext cx="9393920" cy="33104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Light"/>
                <a:ea typeface="Gill Sans Light"/>
                <a:cs typeface="Gill Sans Light"/>
                <a:sym typeface="Gill Sans Light"/>
              </a:defRPr>
            </a:lvl1pPr>
          </a:lstStyle>
          <a:p>
            <a:pPr/>
            <a:r>
              <a:t>Since the negative net sales value is very high, we are assuming that online channel must have given heavy discounts (something like buy 1, get 1) to attract more customers.</a:t>
            </a:r>
          </a:p>
        </p:txBody>
      </p:sp>
      <p:sp>
        <p:nvSpPr>
          <p:cNvPr id="333" name="Shape 333"/>
          <p:cNvSpPr/>
          <p:nvPr/>
        </p:nvSpPr>
        <p:spPr>
          <a:xfrm>
            <a:off x="20917819" y="13131256"/>
            <a:ext cx="9393920" cy="2040468"/>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Light"/>
                <a:ea typeface="Gill Sans Light"/>
                <a:cs typeface="Gill Sans Light"/>
                <a:sym typeface="Gill Sans Light"/>
              </a:defRPr>
            </a:lvl1pPr>
          </a:lstStyle>
          <a:p>
            <a:pPr/>
            <a:r>
              <a:t>We also observe that Airlines don't work with 0 commission; while the travel agencies do work with 0 commission.</a:t>
            </a:r>
          </a:p>
        </p:txBody>
      </p:sp>
      <p:sp>
        <p:nvSpPr>
          <p:cNvPr id="334" name="Shape 334"/>
          <p:cNvSpPr/>
          <p:nvPr/>
        </p:nvSpPr>
        <p:spPr>
          <a:xfrm>
            <a:off x="20917819" y="15401274"/>
            <a:ext cx="9393920" cy="2675468"/>
          </a:xfrm>
          <a:prstGeom prst="rect">
            <a:avLst/>
          </a:prstGeom>
          <a:solidFill>
            <a:schemeClr val="accent4">
              <a:hueOff val="384618"/>
              <a:satOff val="3869"/>
              <a:lumOff val="5802"/>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Light"/>
                <a:ea typeface="Gill Sans Light"/>
                <a:cs typeface="Gill Sans Light"/>
                <a:sym typeface="Gill Sans Light"/>
              </a:defRPr>
            </a:lvl1pPr>
          </a:lstStyle>
          <a:p>
            <a:pPr/>
            <a:r>
              <a:t> Assumption: Some Travel Agencies also work as tour operators and could be including the commission in the tour package instead of charging it exclusively.</a:t>
            </a:r>
          </a:p>
        </p:txBody>
      </p:sp>
      <p:sp>
        <p:nvSpPr>
          <p:cNvPr id="335" name="Shape 335"/>
          <p:cNvSpPr/>
          <p:nvPr/>
        </p:nvSpPr>
        <p:spPr>
          <a:xfrm>
            <a:off x="26159677" y="18062432"/>
            <a:ext cx="4272900" cy="18753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chemeClr val="accent4"/>
                </a:solidFill>
                <a:latin typeface="Gill Sans Light"/>
                <a:ea typeface="Gill Sans Light"/>
                <a:cs typeface="Gill Sans Light"/>
                <a:sym typeface="Gill Sans Light"/>
              </a:defRPr>
            </a:lvl1pPr>
          </a:lstStyle>
          <a:p>
            <a:pPr/>
            <a:r>
              <a:t>Insight</a:t>
            </a:r>
          </a:p>
        </p:txBody>
      </p:sp>
      <p:sp>
        <p:nvSpPr>
          <p:cNvPr id="336" name="Shape 336"/>
          <p:cNvSpPr/>
          <p:nvPr/>
        </p:nvSpPr>
        <p:spPr>
          <a:xfrm>
            <a:off x="1815304" y="11848661"/>
            <a:ext cx="3011898" cy="770468"/>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400">
                <a:solidFill>
                  <a:srgbClr val="FFFFFF"/>
                </a:solidFill>
                <a:latin typeface="Gill Sans"/>
                <a:ea typeface="Gill Sans"/>
                <a:cs typeface="Gill Sans"/>
                <a:sym typeface="Gill Sans"/>
              </a:defRPr>
            </a:lvl1pPr>
          </a:lstStyle>
          <a:p>
            <a:pPr/>
            <a:r>
              <a:t>Agency Type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5" name="Shape 125"/>
          <p:cNvSpPr/>
          <p:nvPr/>
        </p:nvSpPr>
        <p:spPr>
          <a:xfrm>
            <a:off x="19509993" y="7775791"/>
            <a:ext cx="9279374" cy="9640029"/>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r" defTabSz="677333">
              <a:defRPr sz="5000">
                <a:solidFill>
                  <a:srgbClr val="005493"/>
                </a:solidFill>
                <a:latin typeface="Gill Sans Light"/>
                <a:ea typeface="Gill Sans Light"/>
                <a:cs typeface="Gill Sans Light"/>
                <a:sym typeface="Gill Sans Light"/>
              </a:defRPr>
            </a:pPr>
            <a:r>
              <a:t>For an insurance company, the forecasting of claims is central to a successful operation. If the claims can be forecasted accurately, </a:t>
            </a:r>
            <a:r>
              <a:rPr>
                <a:latin typeface="Gill Sans SemiBold"/>
                <a:ea typeface="Gill Sans SemiBold"/>
                <a:cs typeface="Gill Sans SemiBold"/>
                <a:sym typeface="Gill Sans SemiBold"/>
              </a:rPr>
              <a:t>premiums</a:t>
            </a:r>
            <a:r>
              <a:t> can be adjusted accordingly, creating the opportunity to be one step ahead of the competitors. Charging a lower premium than the </a:t>
            </a:r>
            <a:r>
              <a:rPr>
                <a:latin typeface="Gill Sans"/>
                <a:ea typeface="Gill Sans"/>
                <a:cs typeface="Gill Sans"/>
                <a:sym typeface="Gill Sans"/>
              </a:rPr>
              <a:t>competitors</a:t>
            </a:r>
            <a:r>
              <a:t>, while maintaining a sufficient buffer to make profit to stay in business, will lead to more customers, which in turn leads to more </a:t>
            </a:r>
            <a:r>
              <a:rPr>
                <a:latin typeface="Gill Sans SemiBold"/>
                <a:ea typeface="Gill Sans SemiBold"/>
                <a:cs typeface="Gill Sans SemiBold"/>
                <a:sym typeface="Gill Sans SemiBold"/>
              </a:rPr>
              <a:t>profit</a:t>
            </a:r>
            <a:r>
              <a:t>.</a:t>
            </a:r>
          </a:p>
        </p:txBody>
      </p:sp>
      <p:pic>
        <p:nvPicPr>
          <p:cNvPr id="126" name="travelers-5661458_1920.jpg"/>
          <p:cNvPicPr>
            <a:picLocks noChangeAspect="1"/>
          </p:cNvPicPr>
          <p:nvPr/>
        </p:nvPicPr>
        <p:blipFill>
          <a:blip r:embed="rId2">
            <a:extLst/>
          </a:blip>
          <a:srcRect l="0" t="0" r="3456" b="0"/>
          <a:stretch>
            <a:fillRect/>
          </a:stretch>
        </p:blipFill>
        <p:spPr>
          <a:xfrm>
            <a:off x="1720497" y="7268487"/>
            <a:ext cx="17715009" cy="12232850"/>
          </a:xfrm>
          <a:prstGeom prst="rect">
            <a:avLst/>
          </a:prstGeom>
          <a:ln w="12700">
            <a:miter lim="400000"/>
          </a:ln>
        </p:spPr>
      </p:pic>
      <p:sp>
        <p:nvSpPr>
          <p:cNvPr id="127" name="Shape 127"/>
          <p:cNvSpPr/>
          <p:nvPr/>
        </p:nvSpPr>
        <p:spPr>
          <a:xfrm>
            <a:off x="16903957" y="5804235"/>
            <a:ext cx="11831176" cy="18880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12000">
                <a:solidFill>
                  <a:srgbClr val="005493"/>
                </a:solidFill>
                <a:latin typeface="Gill Sans"/>
                <a:ea typeface="Gill Sans"/>
                <a:cs typeface="Gill Sans"/>
                <a:sym typeface="Gill Sans"/>
              </a:defRPr>
            </a:lvl1pPr>
          </a:lstStyle>
          <a:p>
            <a:pPr/>
            <a:r>
              <a:t>Problem Overview</a:t>
            </a:r>
          </a:p>
        </p:txBody>
      </p:sp>
      <p:sp>
        <p:nvSpPr>
          <p:cNvPr id="128" name="Shape 128"/>
          <p:cNvSpPr/>
          <p:nvPr/>
        </p:nvSpPr>
        <p:spPr>
          <a:xfrm>
            <a:off x="15917862" y="17984432"/>
            <a:ext cx="12866394" cy="1"/>
          </a:xfrm>
          <a:prstGeom prst="line">
            <a:avLst/>
          </a:prstGeom>
          <a:ln w="63500">
            <a:solidFill>
              <a:srgbClr val="2D3754"/>
            </a:solidFill>
            <a:miter lim="400000"/>
          </a:ln>
        </p:spPr>
        <p:txBody>
          <a:bodyPr lIns="67733" tIns="67733" rIns="67733" bIns="67733" anchor="ctr"/>
          <a:lstStyle/>
          <a:p>
            <a:pPr>
              <a:defRPr sz="4600"/>
            </a:pPr>
          </a:p>
        </p:txBody>
      </p:sp>
      <p:sp>
        <p:nvSpPr>
          <p:cNvPr id="129" name="Shape 129"/>
          <p:cNvSpPr/>
          <p:nvPr/>
        </p:nvSpPr>
        <p:spPr>
          <a:xfrm>
            <a:off x="-12612901" y="6007435"/>
            <a:ext cx="11733693" cy="18880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lgn="l">
              <a:defRPr sz="12000">
                <a:solidFill>
                  <a:srgbClr val="005493"/>
                </a:solidFill>
                <a:latin typeface="Gill Sans"/>
                <a:ea typeface="Gill Sans"/>
                <a:cs typeface="Gill Sans"/>
                <a:sym typeface="Gill Sans"/>
              </a:defRPr>
            </a:lvl1pPr>
          </a:lstStyle>
          <a:p>
            <a:pPr/>
            <a:r>
              <a:t>Business Objective</a:t>
            </a:r>
          </a:p>
        </p:txBody>
      </p:sp>
      <p:sp>
        <p:nvSpPr>
          <p:cNvPr id="130" name="Shape 130"/>
          <p:cNvSpPr/>
          <p:nvPr/>
        </p:nvSpPr>
        <p:spPr>
          <a:xfrm>
            <a:off x="-12825444" y="8100864"/>
            <a:ext cx="11861801" cy="23071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5000">
                <a:solidFill>
                  <a:srgbClr val="005493"/>
                </a:solidFill>
                <a:latin typeface="Gill Sans Light"/>
                <a:ea typeface="Gill Sans Light"/>
                <a:cs typeface="Gill Sans Light"/>
                <a:sym typeface="Gill Sans Light"/>
              </a:defRPr>
            </a:lvl1pPr>
          </a:lstStyle>
          <a:p>
            <a:pPr/>
            <a:r>
              <a:t>Our objective is to help the underwriting team to predict whether a new buyer will make the claim or not:</a:t>
            </a:r>
          </a:p>
        </p:txBody>
      </p:sp>
      <p:sp>
        <p:nvSpPr>
          <p:cNvPr id="131" name="Shape 131"/>
          <p:cNvSpPr/>
          <p:nvPr/>
        </p:nvSpPr>
        <p:spPr>
          <a:xfrm>
            <a:off x="-9826393" y="10880800"/>
            <a:ext cx="8890683" cy="3031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5000">
                <a:solidFill>
                  <a:schemeClr val="accent4"/>
                </a:solidFill>
                <a:latin typeface="Gill Sans Light"/>
                <a:ea typeface="Gill Sans Light"/>
                <a:cs typeface="Gill Sans Light"/>
                <a:sym typeface="Gill Sans Light"/>
              </a:defRPr>
            </a:lvl1pPr>
          </a:lstStyle>
          <a:p>
            <a:pPr/>
            <a:r>
              <a:t>This will eventually help the underwriter determine the premium for the buyer and the extent of coverage for the buyer.</a:t>
            </a:r>
          </a:p>
        </p:txBody>
      </p:sp>
      <p:sp>
        <p:nvSpPr>
          <p:cNvPr id="132" name="Shape 132"/>
          <p:cNvSpPr/>
          <p:nvPr/>
        </p:nvSpPr>
        <p:spPr>
          <a:xfrm>
            <a:off x="-9661972" y="14384637"/>
            <a:ext cx="8740018" cy="30310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5000">
                <a:solidFill>
                  <a:schemeClr val="accent4"/>
                </a:solidFill>
                <a:latin typeface="Gill Sans Light"/>
                <a:ea typeface="Gill Sans Light"/>
                <a:cs typeface="Gill Sans Light"/>
                <a:sym typeface="Gill Sans Light"/>
              </a:defRPr>
            </a:lvl1pPr>
          </a:lstStyle>
          <a:p>
            <a:pPr/>
            <a:r>
              <a:t>It will also help the underwriter devise new travel insurance products that would help get more customers on board.</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301092 -0.000696" origin="layout" pathEditMode="relative">
                                      <p:cBhvr>
                                        <p:cTn id="6" dur="1000" fill="hold"/>
                                        <p:tgtEl>
                                          <p:spTgt spid="12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421954 0.001982" origin="layout" pathEditMode="relative">
                                      <p:cBhvr>
                                        <p:cTn id="9" dur="1000" fill="hold"/>
                                        <p:tgtEl>
                                          <p:spTgt spid="125"/>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507031 0.000000" origin="layout" pathEditMode="relative">
                                      <p:cBhvr>
                                        <p:cTn id="12" dur="1000" fill="hold"/>
                                        <p:tgtEl>
                                          <p:spTgt spid="127"/>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499219 0.000000" origin="layout" pathEditMode="relative">
                                      <p:cBhvr>
                                        <p:cTn id="15" dur="1000" fill="hold"/>
                                        <p:tgtEl>
                                          <p:spTgt spid="128"/>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478906 0.000000" origin="layout" pathEditMode="relative">
                                      <p:cBhvr>
                                        <p:cTn id="18" dur="1000" fill="hold"/>
                                        <p:tgtEl>
                                          <p:spTgt spid="129"/>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L 0.489063 0.000000" origin="layout" pathEditMode="relative">
                                      <p:cBhvr>
                                        <p:cTn id="21" dur="1000" fill="hold"/>
                                        <p:tgtEl>
                                          <p:spTgt spid="130"/>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7" accel="50000" decel="50000" fill="hold">
                                  <p:stCondLst>
                                    <p:cond delay="0"/>
                                  </p:stCondLst>
                                  <p:childTnLst>
                                    <p:animMotion path="M 0.000000 0.000000 L 0.398438 0.000000" origin="layout" pathEditMode="relative">
                                      <p:cBhvr>
                                        <p:cTn id="24" dur="1000" fill="hold"/>
                                        <p:tgtEl>
                                          <p:spTgt spid="131"/>
                                        </p:tgtEl>
                                        <p:attrNameLst>
                                          <p:attrName>ppt_x</p:attrName>
                                          <p:attrName>ppt_y</p:attrName>
                                        </p:attrNameLst>
                                      </p:cBhvr>
                                    </p:animMotion>
                                  </p:childTnLst>
                                </p:cTn>
                              </p:par>
                            </p:childTnLst>
                          </p:cTn>
                        </p:par>
                        <p:par>
                          <p:cTn id="25" fill="hold">
                            <p:stCondLst>
                              <p:cond delay="0"/>
                            </p:stCondLst>
                            <p:childTnLst>
                              <p:par>
                                <p:cTn id="26" presetClass="path" nodeType="withEffect" presetSubtype="0" presetID="-1" grpId="8" accel="50000" decel="50000" fill="hold">
                                  <p:stCondLst>
                                    <p:cond delay="0"/>
                                  </p:stCondLst>
                                  <p:childTnLst>
                                    <p:animMotion path="M 0.000000 0.000000 L 0.392188 0.000000" origin="layout" pathEditMode="relative">
                                      <p:cBhvr>
                                        <p:cTn id="27" dur="1000" fill="hold"/>
                                        <p:tgtEl>
                                          <p:spTgt spid="13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38" name="man-and-horses-2389830_1280.png"/>
          <p:cNvPicPr>
            <a:picLocks noChangeAspect="1"/>
          </p:cNvPicPr>
          <p:nvPr/>
        </p:nvPicPr>
        <p:blipFill>
          <a:blip r:embed="rId2">
            <a:extLst/>
          </a:blip>
          <a:srcRect l="0" t="16482" r="0" b="0"/>
          <a:stretch>
            <a:fillRect/>
          </a:stretch>
        </p:blipFill>
        <p:spPr>
          <a:xfrm>
            <a:off x="-61029" y="-60646"/>
            <a:ext cx="32634058" cy="20441292"/>
          </a:xfrm>
          <a:prstGeom prst="rect">
            <a:avLst/>
          </a:prstGeom>
          <a:ln w="12700">
            <a:miter lim="400000"/>
          </a:ln>
        </p:spPr>
      </p:pic>
      <p:sp>
        <p:nvSpPr>
          <p:cNvPr id="339" name="Shape 339"/>
          <p:cNvSpPr/>
          <p:nvPr/>
        </p:nvSpPr>
        <p:spPr>
          <a:xfrm>
            <a:off x="658286" y="6183600"/>
            <a:ext cx="13053742"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40000">
                <a:solidFill>
                  <a:srgbClr val="EA5D5A"/>
                </a:solidFill>
                <a:latin typeface="Gill Sans"/>
                <a:ea typeface="Gill Sans"/>
                <a:cs typeface="Gill Sans"/>
                <a:sym typeface="Gill Sans"/>
              </a:defRPr>
            </a:pPr>
            <a:r>
              <a:rPr>
                <a:solidFill>
                  <a:srgbClr val="F9D6C4"/>
                </a:solidFill>
              </a:rPr>
              <a:t>M</a:t>
            </a:r>
            <a:r>
              <a:t>odel</a:t>
            </a:r>
          </a:p>
        </p:txBody>
      </p:sp>
      <p:sp>
        <p:nvSpPr>
          <p:cNvPr id="340" name="Shape 340"/>
          <p:cNvSpPr/>
          <p:nvPr/>
        </p:nvSpPr>
        <p:spPr>
          <a:xfrm>
            <a:off x="13732772" y="6183600"/>
            <a:ext cx="16359513"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40000">
                <a:solidFill>
                  <a:srgbClr val="F9D6C4"/>
                </a:solidFill>
                <a:latin typeface="Gill Sans"/>
                <a:ea typeface="Gill Sans"/>
                <a:cs typeface="Gill Sans"/>
                <a:sym typeface="Gill Sans"/>
              </a:defRPr>
            </a:pPr>
            <a:r>
              <a:rPr>
                <a:solidFill>
                  <a:srgbClr val="EA5D5A"/>
                </a:solidFill>
              </a:rPr>
              <a:t>Bu</a:t>
            </a:r>
            <a:r>
              <a:t>ilding</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2" name="car-5513143_1280.png"/>
          <p:cNvPicPr>
            <a:picLocks noChangeAspect="1"/>
          </p:cNvPicPr>
          <p:nvPr/>
        </p:nvPicPr>
        <p:blipFill>
          <a:blip r:embed="rId2">
            <a:extLst/>
          </a:blip>
          <a:srcRect l="14293" t="11827" r="14293" b="10191"/>
          <a:stretch>
            <a:fillRect/>
          </a:stretch>
        </p:blipFill>
        <p:spPr>
          <a:xfrm>
            <a:off x="17768412" y="6019550"/>
            <a:ext cx="13121919" cy="14328827"/>
          </a:xfrm>
          <a:prstGeom prst="rect">
            <a:avLst/>
          </a:prstGeom>
          <a:ln w="12700">
            <a:miter lim="400000"/>
          </a:ln>
        </p:spPr>
      </p:pic>
      <p:grpSp>
        <p:nvGrpSpPr>
          <p:cNvPr id="349" name="Group 349"/>
          <p:cNvGrpSpPr/>
          <p:nvPr/>
        </p:nvGrpSpPr>
        <p:grpSpPr>
          <a:xfrm>
            <a:off x="3402749" y="5790812"/>
            <a:ext cx="13670659" cy="12362402"/>
            <a:chOff x="0" y="0"/>
            <a:chExt cx="13670658" cy="12362401"/>
          </a:xfrm>
        </p:grpSpPr>
        <p:sp>
          <p:nvSpPr>
            <p:cNvPr id="343" name="Shape 343"/>
            <p:cNvSpPr/>
            <p:nvPr/>
          </p:nvSpPr>
          <p:spPr>
            <a:xfrm>
              <a:off x="0" y="-1"/>
              <a:ext cx="8300681"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Pre-processing</a:t>
              </a:r>
            </a:p>
          </p:txBody>
        </p:sp>
        <p:sp>
          <p:nvSpPr>
            <p:cNvPr id="344" name="Shape 344"/>
            <p:cNvSpPr/>
            <p:nvPr/>
          </p:nvSpPr>
          <p:spPr>
            <a:xfrm>
              <a:off x="0" y="2153286"/>
              <a:ext cx="10874383"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Feature Engineering</a:t>
              </a:r>
            </a:p>
          </p:txBody>
        </p:sp>
        <p:sp>
          <p:nvSpPr>
            <p:cNvPr id="345" name="Shape 345"/>
            <p:cNvSpPr/>
            <p:nvPr/>
          </p:nvSpPr>
          <p:spPr>
            <a:xfrm>
              <a:off x="0" y="4306573"/>
              <a:ext cx="9651645"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Feature Selection</a:t>
              </a:r>
            </a:p>
          </p:txBody>
        </p:sp>
        <p:sp>
          <p:nvSpPr>
            <p:cNvPr id="346" name="Shape 346"/>
            <p:cNvSpPr/>
            <p:nvPr/>
          </p:nvSpPr>
          <p:spPr>
            <a:xfrm>
              <a:off x="0" y="6459860"/>
              <a:ext cx="8541462"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Baseline Model</a:t>
              </a:r>
            </a:p>
          </p:txBody>
        </p:sp>
        <p:sp>
          <p:nvSpPr>
            <p:cNvPr id="347" name="Shape 347"/>
            <p:cNvSpPr/>
            <p:nvPr/>
          </p:nvSpPr>
          <p:spPr>
            <a:xfrm>
              <a:off x="0" y="8613147"/>
              <a:ext cx="13670659"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Oversampling Techniques </a:t>
              </a:r>
            </a:p>
          </p:txBody>
        </p:sp>
        <p:sp>
          <p:nvSpPr>
            <p:cNvPr id="348" name="Shape 348"/>
            <p:cNvSpPr/>
            <p:nvPr/>
          </p:nvSpPr>
          <p:spPr>
            <a:xfrm>
              <a:off x="0" y="10766434"/>
              <a:ext cx="9378730" cy="15959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10000">
                  <a:solidFill>
                    <a:srgbClr val="FFFFFF"/>
                  </a:solidFill>
                  <a:latin typeface="Gill Sans"/>
                  <a:ea typeface="Gill Sans"/>
                  <a:cs typeface="Gill Sans"/>
                  <a:sym typeface="Gill Sans"/>
                </a:defRPr>
              </a:lvl1pPr>
            </a:lstStyle>
            <a:p>
              <a:pPr/>
              <a:r>
                <a:t> Threshold Tuning</a:t>
              </a:r>
            </a:p>
          </p:txBody>
        </p:sp>
      </p:grpSp>
      <p:sp>
        <p:nvSpPr>
          <p:cNvPr id="350" name="Shape 350"/>
          <p:cNvSpPr/>
          <p:nvPr/>
        </p:nvSpPr>
        <p:spPr>
          <a:xfrm>
            <a:off x="2588192" y="2693609"/>
            <a:ext cx="22750865" cy="3056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2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Model Building Stages</a:t>
            </a:r>
          </a:p>
        </p:txBody>
      </p:sp>
      <p:sp>
        <p:nvSpPr>
          <p:cNvPr id="351" name="Shape 351"/>
          <p:cNvSpPr/>
          <p:nvPr/>
        </p:nvSpPr>
        <p:spPr>
          <a:xfrm>
            <a:off x="24437849" y="5022581"/>
            <a:ext cx="8306296" cy="1"/>
          </a:xfrm>
          <a:prstGeom prst="line">
            <a:avLst/>
          </a:prstGeom>
          <a:ln w="190500">
            <a:solidFill>
              <a:srgbClr val="EA5D5A"/>
            </a:solidFill>
            <a:miter lim="400000"/>
          </a:ln>
        </p:spPr>
        <p:txBody>
          <a:bodyPr lIns="67733" tIns="67733" rIns="67733" bIns="67733" anchor="ctr"/>
          <a:lstStyle/>
          <a:p>
            <a:pPr>
              <a:defRPr sz="4600"/>
            </a:pPr>
          </a:p>
        </p:txBody>
      </p:sp>
      <p:sp>
        <p:nvSpPr>
          <p:cNvPr id="352" name="Shape 352"/>
          <p:cNvSpPr/>
          <p:nvPr/>
        </p:nvSpPr>
        <p:spPr>
          <a:xfrm flipH="1">
            <a:off x="2967549" y="5016459"/>
            <a:ext cx="1" cy="15826349"/>
          </a:xfrm>
          <a:prstGeom prst="line">
            <a:avLst/>
          </a:prstGeom>
          <a:ln w="241300">
            <a:solidFill>
              <a:srgbClr val="EA5D5A"/>
            </a:solidFill>
            <a:miter lim="400000"/>
          </a:ln>
        </p:spPr>
        <p:txBody>
          <a:bodyPr lIns="67733" tIns="67733" rIns="67733" bIns="67733" anchor="ctr"/>
          <a:lstStyle/>
          <a:p>
            <a:pPr>
              <a:defRPr sz="4600"/>
            </a:pPr>
          </a:p>
        </p:txBody>
      </p:sp>
    </p:spTree>
  </p:cSld>
  <p:clrMapOvr>
    <a:masterClrMapping/>
  </p:clrMapOvr>
  <mc:AlternateContent xmlns:mc="http://schemas.openxmlformats.org/markup-compatibility/2006">
    <mc:Choice xmlns:p14="http://schemas.microsoft.com/office/powerpoint/2010/main" Requires="p14">
      <p:transition spd="slow" advClick="1" p14:dur="1375">
        <p:push dir="r"/>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54" name="car-5513143_1280.png"/>
          <p:cNvPicPr>
            <a:picLocks noChangeAspect="1"/>
          </p:cNvPicPr>
          <p:nvPr/>
        </p:nvPicPr>
        <p:blipFill>
          <a:blip r:embed="rId2">
            <a:alphaModFix amt="9609"/>
            <a:extLst/>
          </a:blip>
          <a:srcRect l="14293" t="11827" r="14293" b="10191"/>
          <a:stretch>
            <a:fillRect/>
          </a:stretch>
        </p:blipFill>
        <p:spPr>
          <a:xfrm>
            <a:off x="12922351" y="97391"/>
            <a:ext cx="18751924" cy="20476660"/>
          </a:xfrm>
          <a:prstGeom prst="rect">
            <a:avLst/>
          </a:prstGeom>
          <a:ln w="12700">
            <a:miter lim="400000"/>
          </a:ln>
        </p:spPr>
      </p:pic>
      <p:sp>
        <p:nvSpPr>
          <p:cNvPr id="355" name="Shape 355"/>
          <p:cNvSpPr/>
          <p:nvPr/>
        </p:nvSpPr>
        <p:spPr>
          <a:xfrm flipH="1">
            <a:off x="2971799" y="-66258"/>
            <a:ext cx="1" cy="2007450"/>
          </a:xfrm>
          <a:prstGeom prst="line">
            <a:avLst/>
          </a:prstGeom>
          <a:ln w="241300">
            <a:solidFill>
              <a:srgbClr val="EA5D5A"/>
            </a:solidFill>
            <a:miter lim="400000"/>
          </a:ln>
        </p:spPr>
        <p:txBody>
          <a:bodyPr lIns="67733" tIns="67733" rIns="67733" bIns="67733" anchor="ctr"/>
          <a:lstStyle/>
          <a:p>
            <a:pPr>
              <a:defRPr sz="4600"/>
            </a:pPr>
          </a:p>
        </p:txBody>
      </p:sp>
      <p:sp>
        <p:nvSpPr>
          <p:cNvPr id="356" name="Shape 356"/>
          <p:cNvSpPr/>
          <p:nvPr/>
        </p:nvSpPr>
        <p:spPr>
          <a:xfrm>
            <a:off x="12382645" y="4578936"/>
            <a:ext cx="8300682" cy="15959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Pre-processing</a:t>
            </a:r>
          </a:p>
        </p:txBody>
      </p:sp>
      <p:sp>
        <p:nvSpPr>
          <p:cNvPr id="357" name="Shape 357"/>
          <p:cNvSpPr/>
          <p:nvPr/>
        </p:nvSpPr>
        <p:spPr>
          <a:xfrm>
            <a:off x="11095795" y="6732222"/>
            <a:ext cx="10874384" cy="15959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Feature Engineering</a:t>
            </a:r>
          </a:p>
        </p:txBody>
      </p:sp>
      <p:sp>
        <p:nvSpPr>
          <p:cNvPr id="358" name="Shape 358"/>
          <p:cNvSpPr/>
          <p:nvPr/>
        </p:nvSpPr>
        <p:spPr>
          <a:xfrm>
            <a:off x="11707163" y="8885510"/>
            <a:ext cx="9651646" cy="15959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Feature Selection</a:t>
            </a:r>
          </a:p>
        </p:txBody>
      </p:sp>
      <p:sp>
        <p:nvSpPr>
          <p:cNvPr id="359" name="Shape 359"/>
          <p:cNvSpPr/>
          <p:nvPr/>
        </p:nvSpPr>
        <p:spPr>
          <a:xfrm>
            <a:off x="12262256" y="11038796"/>
            <a:ext cx="8541462" cy="15959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Baseline Model</a:t>
            </a:r>
          </a:p>
        </p:txBody>
      </p:sp>
      <p:sp>
        <p:nvSpPr>
          <p:cNvPr id="360" name="Shape 360"/>
          <p:cNvSpPr/>
          <p:nvPr/>
        </p:nvSpPr>
        <p:spPr>
          <a:xfrm>
            <a:off x="9697656" y="13192083"/>
            <a:ext cx="13670660" cy="15959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Oversampling Techniques </a:t>
            </a:r>
          </a:p>
        </p:txBody>
      </p:sp>
      <p:sp>
        <p:nvSpPr>
          <p:cNvPr id="361" name="Shape 361"/>
          <p:cNvSpPr/>
          <p:nvPr/>
        </p:nvSpPr>
        <p:spPr>
          <a:xfrm>
            <a:off x="11843621" y="15345370"/>
            <a:ext cx="9378731" cy="15959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Threshold Tuning</a:t>
            </a:r>
          </a:p>
        </p:txBody>
      </p:sp>
      <p:sp>
        <p:nvSpPr>
          <p:cNvPr id="362" name="Shape 362"/>
          <p:cNvSpPr/>
          <p:nvPr/>
        </p:nvSpPr>
        <p:spPr>
          <a:xfrm>
            <a:off x="3096000" y="653996"/>
            <a:ext cx="5254746" cy="15959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Approach</a:t>
            </a:r>
          </a:p>
        </p:txBody>
      </p:sp>
      <p:sp>
        <p:nvSpPr>
          <p:cNvPr id="363" name="Shape 363"/>
          <p:cNvSpPr/>
          <p:nvPr/>
        </p:nvSpPr>
        <p:spPr>
          <a:xfrm>
            <a:off x="2161220" y="8497598"/>
            <a:ext cx="5839734" cy="15959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Strategy 1</a:t>
            </a:r>
          </a:p>
        </p:txBody>
      </p:sp>
      <p:sp>
        <p:nvSpPr>
          <p:cNvPr id="364" name="Shape 364"/>
          <p:cNvSpPr/>
          <p:nvPr/>
        </p:nvSpPr>
        <p:spPr>
          <a:xfrm>
            <a:off x="25065018" y="8490448"/>
            <a:ext cx="5839735" cy="15959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Strategy 2</a:t>
            </a:r>
          </a:p>
        </p:txBody>
      </p:sp>
      <p:pic>
        <p:nvPicPr>
          <p:cNvPr id="369" name=""/>
          <p:cNvPicPr>
            <a:picLocks noChangeAspect="0"/>
          </p:cNvPicPr>
          <p:nvPr/>
        </p:nvPicPr>
        <p:blipFill>
          <a:blip r:embed="rId3">
            <a:extLst/>
          </a:blip>
          <a:stretch>
            <a:fillRect/>
          </a:stretch>
        </p:blipFill>
        <p:spPr>
          <a:xfrm>
            <a:off x="5205061" y="1951505"/>
            <a:ext cx="9926249" cy="6609609"/>
          </a:xfrm>
          <a:prstGeom prst="rect">
            <a:avLst/>
          </a:prstGeom>
        </p:spPr>
      </p:pic>
      <p:pic>
        <p:nvPicPr>
          <p:cNvPr id="371" name=""/>
          <p:cNvPicPr>
            <a:picLocks noChangeAspect="0"/>
          </p:cNvPicPr>
          <p:nvPr/>
        </p:nvPicPr>
        <p:blipFill>
          <a:blip r:embed="rId4">
            <a:extLst/>
          </a:blip>
          <a:stretch>
            <a:fillRect/>
          </a:stretch>
        </p:blipFill>
        <p:spPr>
          <a:xfrm>
            <a:off x="17761669" y="1787900"/>
            <a:ext cx="10020020" cy="6766066"/>
          </a:xfrm>
          <a:prstGeom prst="rect">
            <a:avLst/>
          </a:prstGeom>
        </p:spPr>
      </p:pic>
      <p:pic>
        <p:nvPicPr>
          <p:cNvPr id="373" name=""/>
          <p:cNvPicPr>
            <a:picLocks noChangeAspect="0"/>
          </p:cNvPicPr>
          <p:nvPr/>
        </p:nvPicPr>
        <p:blipFill>
          <a:blip r:embed="rId5">
            <a:alphaModFix amt="84264"/>
            <a:extLst/>
          </a:blip>
          <a:stretch>
            <a:fillRect/>
          </a:stretch>
        </p:blipFill>
        <p:spPr>
          <a:xfrm>
            <a:off x="17629719" y="10171513"/>
            <a:ext cx="10666056" cy="9476734"/>
          </a:xfrm>
          <a:prstGeom prst="rect">
            <a:avLst/>
          </a:prstGeom>
        </p:spPr>
      </p:pic>
      <p:pic>
        <p:nvPicPr>
          <p:cNvPr id="375" name=""/>
          <p:cNvPicPr>
            <a:picLocks noChangeAspect="0"/>
          </p:cNvPicPr>
          <p:nvPr/>
        </p:nvPicPr>
        <p:blipFill>
          <a:blip r:embed="rId6">
            <a:extLst/>
          </a:blip>
          <a:stretch>
            <a:fillRect/>
          </a:stretch>
        </p:blipFill>
        <p:spPr>
          <a:xfrm>
            <a:off x="4606843" y="10171514"/>
            <a:ext cx="10670195" cy="94767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fast" advClick="1" p14:dur="750">
        <p:push dir="u"/>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364"/>
                                        </p:tgtEl>
                                        <p:attrNameLst>
                                          <p:attrName>style.visibility</p:attrName>
                                        </p:attrNameLst>
                                      </p:cBhvr>
                                      <p:to>
                                        <p:strVal val="visible"/>
                                      </p:to>
                                    </p:set>
                                    <p:animEffect filter="dissolve" transition="in">
                                      <p:cBhvr>
                                        <p:cTn id="7" dur="1000"/>
                                        <p:tgtEl>
                                          <p:spTgt spid="364"/>
                                        </p:tgtEl>
                                      </p:cBhvr>
                                    </p:animEffect>
                                  </p:childTnLst>
                                </p:cTn>
                              </p:par>
                            </p:childTnLst>
                          </p:cTn>
                        </p:par>
                        <p:par>
                          <p:cTn id="8" fill="hold">
                            <p:stCondLst>
                              <p:cond delay="1000"/>
                            </p:stCondLst>
                            <p:childTnLst>
                              <p:par>
                                <p:cTn id="9" presetClass="entr" nodeType="afterEffect" presetID="9" grpId="2" fill="hold">
                                  <p:stCondLst>
                                    <p:cond delay="0"/>
                                  </p:stCondLst>
                                  <p:iterate type="el" backwards="0">
                                    <p:tmAbs val="0"/>
                                  </p:iterate>
                                  <p:childTnLst>
                                    <p:set>
                                      <p:cBhvr>
                                        <p:cTn id="10" fill="hold"/>
                                        <p:tgtEl>
                                          <p:spTgt spid="363"/>
                                        </p:tgtEl>
                                        <p:attrNameLst>
                                          <p:attrName>style.visibility</p:attrName>
                                        </p:attrNameLst>
                                      </p:cBhvr>
                                      <p:to>
                                        <p:strVal val="visible"/>
                                      </p:to>
                                    </p:set>
                                    <p:animEffect filter="dissolve" transition="in">
                                      <p:cBhvr>
                                        <p:cTn id="11" dur="1000"/>
                                        <p:tgtEl>
                                          <p:spTgt spid="363"/>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9" grpId="3" fill="hold">
                                  <p:stCondLst>
                                    <p:cond delay="0"/>
                                  </p:stCondLst>
                                  <p:iterate type="el" backwards="0">
                                    <p:tmAbs val="0"/>
                                  </p:iterate>
                                  <p:childTnLst>
                                    <p:set>
                                      <p:cBhvr>
                                        <p:cTn id="15" fill="hold"/>
                                        <p:tgtEl>
                                          <p:spTgt spid="371"/>
                                        </p:tgtEl>
                                        <p:attrNameLst>
                                          <p:attrName>style.visibility</p:attrName>
                                        </p:attrNameLst>
                                      </p:cBhvr>
                                      <p:to>
                                        <p:strVal val="visible"/>
                                      </p:to>
                                    </p:set>
                                    <p:animEffect filter="dissolve" transition="in">
                                      <p:cBhvr>
                                        <p:cTn id="16" dur="1000"/>
                                        <p:tgtEl>
                                          <p:spTgt spid="371"/>
                                        </p:tgtEl>
                                      </p:cBhvr>
                                    </p:animEffect>
                                  </p:childTnLst>
                                </p:cTn>
                              </p:par>
                            </p:childTnLst>
                          </p:cTn>
                        </p:par>
                        <p:par>
                          <p:cTn id="17" fill="hold">
                            <p:stCondLst>
                              <p:cond delay="1000"/>
                            </p:stCondLst>
                            <p:childTnLst>
                              <p:par>
                                <p:cTn id="18" presetClass="entr" nodeType="afterEffect" presetID="9" grpId="4" fill="hold">
                                  <p:stCondLst>
                                    <p:cond delay="0"/>
                                  </p:stCondLst>
                                  <p:iterate type="el" backwards="0">
                                    <p:tmAbs val="0"/>
                                  </p:iterate>
                                  <p:childTnLst>
                                    <p:set>
                                      <p:cBhvr>
                                        <p:cTn id="19" fill="hold"/>
                                        <p:tgtEl>
                                          <p:spTgt spid="369"/>
                                        </p:tgtEl>
                                        <p:attrNameLst>
                                          <p:attrName>style.visibility</p:attrName>
                                        </p:attrNameLst>
                                      </p:cBhvr>
                                      <p:to>
                                        <p:strVal val="visible"/>
                                      </p:to>
                                    </p:set>
                                    <p:animEffect filter="dissolve" transition="in">
                                      <p:cBhvr>
                                        <p:cTn id="20" dur="1000"/>
                                        <p:tgtEl>
                                          <p:spTgt spid="369"/>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9" grpId="5" fill="hold">
                                  <p:stCondLst>
                                    <p:cond delay="0"/>
                                  </p:stCondLst>
                                  <p:iterate type="el" backwards="0">
                                    <p:tmAbs val="0"/>
                                  </p:iterate>
                                  <p:childTnLst>
                                    <p:set>
                                      <p:cBhvr>
                                        <p:cTn id="24" fill="hold"/>
                                        <p:tgtEl>
                                          <p:spTgt spid="373"/>
                                        </p:tgtEl>
                                        <p:attrNameLst>
                                          <p:attrName>style.visibility</p:attrName>
                                        </p:attrNameLst>
                                      </p:cBhvr>
                                      <p:to>
                                        <p:strVal val="visible"/>
                                      </p:to>
                                    </p:set>
                                    <p:animEffect filter="dissolve" transition="in">
                                      <p:cBhvr>
                                        <p:cTn id="25" dur="1000"/>
                                        <p:tgtEl>
                                          <p:spTgt spid="373"/>
                                        </p:tgtEl>
                                      </p:cBhvr>
                                    </p:animEffect>
                                  </p:childTnLst>
                                </p:cTn>
                              </p:par>
                            </p:childTnLst>
                          </p:cTn>
                        </p:par>
                        <p:par>
                          <p:cTn id="26" fill="hold">
                            <p:stCondLst>
                              <p:cond delay="1000"/>
                            </p:stCondLst>
                            <p:childTnLst>
                              <p:par>
                                <p:cTn id="27" presetClass="entr" nodeType="afterEffect" presetID="9" grpId="6" fill="hold">
                                  <p:stCondLst>
                                    <p:cond delay="0"/>
                                  </p:stCondLst>
                                  <p:iterate type="el" backwards="0">
                                    <p:tmAbs val="0"/>
                                  </p:iterate>
                                  <p:childTnLst>
                                    <p:set>
                                      <p:cBhvr>
                                        <p:cTn id="28" fill="hold"/>
                                        <p:tgtEl>
                                          <p:spTgt spid="375"/>
                                        </p:tgtEl>
                                        <p:attrNameLst>
                                          <p:attrName>style.visibility</p:attrName>
                                        </p:attrNameLst>
                                      </p:cBhvr>
                                      <p:to>
                                        <p:strVal val="visible"/>
                                      </p:to>
                                    </p:set>
                                    <p:animEffect filter="dissolve" transition="in">
                                      <p:cBhvr>
                                        <p:cTn id="29" dur="1000"/>
                                        <p:tgtEl>
                                          <p:spTgt spid="3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1" grpId="3"/>
      <p:bldP build="whole" bldLvl="1" animBg="1" rev="0" advAuto="0" spid="369" grpId="4"/>
      <p:bldP build="whole" bldLvl="1" animBg="1" rev="0" advAuto="0" spid="373" grpId="5"/>
      <p:bldP build="whole" bldLvl="1" animBg="1" rev="0" advAuto="0" spid="363" grpId="2"/>
      <p:bldP build="whole" bldLvl="1" animBg="1" rev="0" advAuto="0" spid="364" grpId="1"/>
      <p:bldP build="whole" bldLvl="1" animBg="1" rev="0" advAuto="0" spid="375" grpId="6"/>
    </p:bldLst>
  </p:timing>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78" name="camp-1849133_1280.png"/>
          <p:cNvPicPr>
            <a:picLocks noChangeAspect="1"/>
          </p:cNvPicPr>
          <p:nvPr/>
        </p:nvPicPr>
        <p:blipFill>
          <a:blip r:embed="rId2">
            <a:alphaModFix amt="10643"/>
            <a:extLst/>
          </a:blip>
          <a:srcRect l="24449" t="18955" r="23817" b="16948"/>
          <a:stretch>
            <a:fillRect/>
          </a:stretch>
        </p:blipFill>
        <p:spPr>
          <a:xfrm>
            <a:off x="1950136" y="418043"/>
            <a:ext cx="16564832" cy="20523841"/>
          </a:xfrm>
          <a:prstGeom prst="rect">
            <a:avLst/>
          </a:prstGeom>
          <a:ln w="12700">
            <a:miter lim="400000"/>
          </a:ln>
        </p:spPr>
      </p:pic>
      <p:sp>
        <p:nvSpPr>
          <p:cNvPr id="379" name="Shape 379"/>
          <p:cNvSpPr/>
          <p:nvPr/>
        </p:nvSpPr>
        <p:spPr>
          <a:xfrm>
            <a:off x="5249138" y="4292774"/>
            <a:ext cx="6669240" cy="12911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Pre-processing</a:t>
            </a:r>
          </a:p>
        </p:txBody>
      </p:sp>
      <p:sp>
        <p:nvSpPr>
          <p:cNvPr id="380" name="Shape 380"/>
          <p:cNvSpPr/>
          <p:nvPr/>
        </p:nvSpPr>
        <p:spPr>
          <a:xfrm>
            <a:off x="3201686" y="6930787"/>
            <a:ext cx="8709346"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Feature Engineering</a:t>
            </a:r>
          </a:p>
        </p:txBody>
      </p:sp>
      <p:sp>
        <p:nvSpPr>
          <p:cNvPr id="381" name="Shape 381"/>
          <p:cNvSpPr/>
          <p:nvPr/>
        </p:nvSpPr>
        <p:spPr>
          <a:xfrm>
            <a:off x="4139000" y="9568800"/>
            <a:ext cx="7703725"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Feature Selection</a:t>
            </a:r>
          </a:p>
        </p:txBody>
      </p:sp>
      <p:sp>
        <p:nvSpPr>
          <p:cNvPr id="382" name="Shape 382"/>
          <p:cNvSpPr/>
          <p:nvPr/>
        </p:nvSpPr>
        <p:spPr>
          <a:xfrm>
            <a:off x="5098712" y="12206813"/>
            <a:ext cx="6817692"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Baseline Model</a:t>
            </a:r>
          </a:p>
        </p:txBody>
      </p:sp>
      <p:sp>
        <p:nvSpPr>
          <p:cNvPr id="383" name="Shape 383"/>
          <p:cNvSpPr/>
          <p:nvPr/>
        </p:nvSpPr>
        <p:spPr>
          <a:xfrm>
            <a:off x="994560" y="14844827"/>
            <a:ext cx="10919551"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Oversampling Techniques </a:t>
            </a:r>
          </a:p>
        </p:txBody>
      </p:sp>
      <p:sp>
        <p:nvSpPr>
          <p:cNvPr id="384" name="Shape 384"/>
          <p:cNvSpPr/>
          <p:nvPr/>
        </p:nvSpPr>
        <p:spPr>
          <a:xfrm>
            <a:off x="4389184" y="17482840"/>
            <a:ext cx="7528729"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Threshold Tuning</a:t>
            </a:r>
          </a:p>
        </p:txBody>
      </p:sp>
      <p:sp>
        <p:nvSpPr>
          <p:cNvPr id="385" name="Shape 385"/>
          <p:cNvSpPr/>
          <p:nvPr/>
        </p:nvSpPr>
        <p:spPr>
          <a:xfrm>
            <a:off x="15075682" y="1143463"/>
            <a:ext cx="5839735" cy="15959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Strategy 1</a:t>
            </a:r>
          </a:p>
        </p:txBody>
      </p:sp>
      <p:sp>
        <p:nvSpPr>
          <p:cNvPr id="386" name="Shape 386"/>
          <p:cNvSpPr/>
          <p:nvPr/>
        </p:nvSpPr>
        <p:spPr>
          <a:xfrm>
            <a:off x="24049401" y="1143463"/>
            <a:ext cx="5839735" cy="15959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Strategy 2</a:t>
            </a:r>
          </a:p>
        </p:txBody>
      </p:sp>
      <p:sp>
        <p:nvSpPr>
          <p:cNvPr id="387" name="Shape 387"/>
          <p:cNvSpPr/>
          <p:nvPr/>
        </p:nvSpPr>
        <p:spPr>
          <a:xfrm>
            <a:off x="13912918" y="3393233"/>
            <a:ext cx="7795949" cy="210456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Duration Column: Replace -1, -2 by 0</a:t>
            </a:r>
          </a:p>
        </p:txBody>
      </p:sp>
      <p:sp>
        <p:nvSpPr>
          <p:cNvPr id="388" name="Shape 388"/>
          <p:cNvSpPr/>
          <p:nvPr/>
        </p:nvSpPr>
        <p:spPr>
          <a:xfrm>
            <a:off x="22886637" y="3393233"/>
            <a:ext cx="7795949" cy="210456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Duration Column: Replace -1, -2 by 0</a:t>
            </a:r>
          </a:p>
        </p:txBody>
      </p:sp>
      <p:sp>
        <p:nvSpPr>
          <p:cNvPr id="389" name="Shape 389"/>
          <p:cNvSpPr/>
          <p:nvPr/>
        </p:nvSpPr>
        <p:spPr>
          <a:xfrm>
            <a:off x="13947588" y="6151603"/>
            <a:ext cx="7795950"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marL="561730" indent="-561730">
              <a:buSzPct val="75000"/>
              <a:buChar char="-"/>
              <a:defRPr sz="4000">
                <a:solidFill>
                  <a:srgbClr val="FFFFFF"/>
                </a:solidFill>
                <a:latin typeface="Gill Sans"/>
                <a:ea typeface="Gill Sans"/>
                <a:cs typeface="Gill Sans"/>
                <a:sym typeface="Gill Sans"/>
              </a:defRPr>
            </a:lvl1pPr>
          </a:lstStyle>
          <a:p>
            <a:pPr/>
            <a:r>
              <a:t>OHE all categorical features, Sqrt. transformation of cont. features, Standard Scaler </a:t>
            </a:r>
          </a:p>
        </p:txBody>
      </p:sp>
      <p:sp>
        <p:nvSpPr>
          <p:cNvPr id="390" name="Shape 390"/>
          <p:cNvSpPr/>
          <p:nvPr/>
        </p:nvSpPr>
        <p:spPr>
          <a:xfrm>
            <a:off x="22921307" y="6151603"/>
            <a:ext cx="7726607"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marL="561730" indent="-561730">
              <a:buSzPct val="75000"/>
              <a:buChar char="-"/>
              <a:defRPr sz="4000">
                <a:solidFill>
                  <a:srgbClr val="FFFFFF"/>
                </a:solidFill>
                <a:latin typeface="Gill Sans"/>
                <a:ea typeface="Gill Sans"/>
                <a:cs typeface="Gill Sans"/>
                <a:sym typeface="Gill Sans"/>
              </a:defRPr>
            </a:lvl1pPr>
          </a:lstStyle>
          <a:p>
            <a:pPr/>
            <a:r>
              <a:t>What’s Different: OHE countries into top 10 and ‘Others’. OHE rest all categorical features</a:t>
            </a:r>
          </a:p>
        </p:txBody>
      </p:sp>
      <p:sp>
        <p:nvSpPr>
          <p:cNvPr id="391" name="Shape 391"/>
          <p:cNvSpPr/>
          <p:nvPr/>
        </p:nvSpPr>
        <p:spPr>
          <a:xfrm>
            <a:off x="13936096" y="8909973"/>
            <a:ext cx="7795949"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 Drop ID</a:t>
            </a:r>
          </a:p>
        </p:txBody>
      </p:sp>
      <p:sp>
        <p:nvSpPr>
          <p:cNvPr id="392" name="Shape 392"/>
          <p:cNvSpPr/>
          <p:nvPr/>
        </p:nvSpPr>
        <p:spPr>
          <a:xfrm>
            <a:off x="22909815" y="8909973"/>
            <a:ext cx="7795949"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 Drop ID,  Combine Net Sales and Commission Features (SUM).</a:t>
            </a:r>
          </a:p>
        </p:txBody>
      </p:sp>
      <p:sp>
        <p:nvSpPr>
          <p:cNvPr id="393" name="Shape 393"/>
          <p:cNvSpPr/>
          <p:nvPr/>
        </p:nvSpPr>
        <p:spPr>
          <a:xfrm>
            <a:off x="13912918" y="11668342"/>
            <a:ext cx="7795949" cy="210456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marL="561730" indent="-561730">
              <a:buSzPct val="75000"/>
              <a:buChar char="-"/>
              <a:defRPr sz="4000">
                <a:solidFill>
                  <a:srgbClr val="FFFFFF"/>
                </a:solidFill>
                <a:latin typeface="Gill Sans"/>
                <a:ea typeface="Gill Sans"/>
                <a:cs typeface="Gill Sans"/>
                <a:sym typeface="Gill Sans"/>
              </a:defRPr>
            </a:lvl1pPr>
          </a:lstStyle>
          <a:p>
            <a:pPr/>
            <a:r>
              <a:t>Ensemble Models (RF highest performing)</a:t>
            </a:r>
          </a:p>
        </p:txBody>
      </p:sp>
      <p:sp>
        <p:nvSpPr>
          <p:cNvPr id="394" name="Shape 394"/>
          <p:cNvSpPr/>
          <p:nvPr/>
        </p:nvSpPr>
        <p:spPr>
          <a:xfrm>
            <a:off x="22944484" y="11668342"/>
            <a:ext cx="7795949" cy="2104567"/>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marL="561730" indent="-561730">
              <a:buSzPct val="75000"/>
              <a:buChar char="-"/>
              <a:defRPr sz="4000">
                <a:solidFill>
                  <a:srgbClr val="FFFFFF"/>
                </a:solidFill>
                <a:latin typeface="Gill Sans"/>
                <a:ea typeface="Gill Sans"/>
                <a:cs typeface="Gill Sans"/>
                <a:sym typeface="Gill Sans"/>
              </a:defRPr>
            </a:lvl1pPr>
          </a:lstStyle>
          <a:p>
            <a:pPr/>
            <a:r>
              <a:t>Ensemble Models (RF highest performing)</a:t>
            </a:r>
          </a:p>
        </p:txBody>
      </p:sp>
      <p:sp>
        <p:nvSpPr>
          <p:cNvPr id="395" name="Shape 395"/>
          <p:cNvSpPr/>
          <p:nvPr/>
        </p:nvSpPr>
        <p:spPr>
          <a:xfrm>
            <a:off x="14051601" y="14426711"/>
            <a:ext cx="7795949"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 Done. Random Over Sampler</a:t>
            </a:r>
          </a:p>
        </p:txBody>
      </p:sp>
      <p:sp>
        <p:nvSpPr>
          <p:cNvPr id="396" name="Shape 396"/>
          <p:cNvSpPr/>
          <p:nvPr/>
        </p:nvSpPr>
        <p:spPr>
          <a:xfrm>
            <a:off x="23025320" y="14426711"/>
            <a:ext cx="7795949"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 Done. Random Over Sampler</a:t>
            </a:r>
          </a:p>
        </p:txBody>
      </p:sp>
      <p:sp>
        <p:nvSpPr>
          <p:cNvPr id="397" name="Shape 397"/>
          <p:cNvSpPr/>
          <p:nvPr/>
        </p:nvSpPr>
        <p:spPr>
          <a:xfrm>
            <a:off x="14086271" y="17185081"/>
            <a:ext cx="7795950"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Probability of predicting 1 fine-tuned to optimise presicion.</a:t>
            </a:r>
          </a:p>
        </p:txBody>
      </p:sp>
      <p:sp>
        <p:nvSpPr>
          <p:cNvPr id="398" name="Shape 398"/>
          <p:cNvSpPr/>
          <p:nvPr/>
        </p:nvSpPr>
        <p:spPr>
          <a:xfrm>
            <a:off x="23059990" y="17185081"/>
            <a:ext cx="7795950" cy="2104566"/>
          </a:xfrm>
          <a:prstGeom prst="rect">
            <a:avLst/>
          </a:prstGeom>
          <a:blipFill>
            <a:blip r:embed="rId3"/>
          </a:blip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000">
                <a:solidFill>
                  <a:srgbClr val="FFFFFF"/>
                </a:solidFill>
                <a:latin typeface="Gill Sans"/>
                <a:ea typeface="Gill Sans"/>
                <a:cs typeface="Gill Sans"/>
                <a:sym typeface="Gill Sans"/>
              </a:defRPr>
            </a:lvl1pPr>
          </a:lstStyle>
          <a:p>
            <a:pPr/>
            <a:r>
              <a:t>Probability of predicting 1 fine-tuned to optimise presicion.</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400" name="Chart 400"/>
          <p:cNvGraphicFramePr/>
          <p:nvPr/>
        </p:nvGraphicFramePr>
        <p:xfrm>
          <a:off x="15186601" y="981818"/>
          <a:ext cx="17268516" cy="18356364"/>
        </p:xfrm>
        <a:graphic xmlns:a="http://schemas.openxmlformats.org/drawingml/2006/main">
          <a:graphicData uri="http://schemas.openxmlformats.org/drawingml/2006/chart">
            <c:chart xmlns:c="http://schemas.openxmlformats.org/drawingml/2006/chart" r:id="rId2"/>
          </a:graphicData>
        </a:graphic>
      </p:graphicFrame>
      <p:pic>
        <p:nvPicPr>
          <p:cNvPr id="401" name="pexels-cottonbro-4324101.jpg"/>
          <p:cNvPicPr>
            <a:picLocks noChangeAspect="1"/>
          </p:cNvPicPr>
          <p:nvPr/>
        </p:nvPicPr>
        <p:blipFill>
          <a:blip r:embed="rId3">
            <a:alphaModFix amt="75471"/>
            <a:extLst/>
          </a:blip>
          <a:srcRect l="0" t="6173" r="0" b="3233"/>
          <a:stretch>
            <a:fillRect/>
          </a:stretch>
        </p:blipFill>
        <p:spPr>
          <a:xfrm>
            <a:off x="467611" y="427831"/>
            <a:ext cx="14324918" cy="19464177"/>
          </a:xfrm>
          <a:prstGeom prst="rect">
            <a:avLst/>
          </a:prstGeom>
          <a:ln w="12700">
            <a:miter lim="400000"/>
          </a:ln>
        </p:spPr>
      </p:pic>
      <p:sp>
        <p:nvSpPr>
          <p:cNvPr id="402" name="Shape 402"/>
          <p:cNvSpPr/>
          <p:nvPr/>
        </p:nvSpPr>
        <p:spPr>
          <a:xfrm>
            <a:off x="9576953" y="4005251"/>
            <a:ext cx="5236853" cy="15959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FFFFFF"/>
                </a:solidFill>
                <a:latin typeface="Gill Sans"/>
                <a:ea typeface="Gill Sans"/>
                <a:cs typeface="Gill Sans"/>
                <a:sym typeface="Gill Sans"/>
              </a:defRPr>
            </a:lvl1pPr>
          </a:lstStyle>
          <a:p>
            <a:pPr/>
            <a:r>
              <a:t> Balancing</a:t>
            </a:r>
          </a:p>
        </p:txBody>
      </p:sp>
      <p:sp>
        <p:nvSpPr>
          <p:cNvPr id="403" name="Shape 403"/>
          <p:cNvSpPr/>
          <p:nvPr/>
        </p:nvSpPr>
        <p:spPr>
          <a:xfrm>
            <a:off x="14788841" y="4005251"/>
            <a:ext cx="2934319" cy="15959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0000">
                <a:solidFill>
                  <a:srgbClr val="EA5D5A"/>
                </a:solidFill>
                <a:latin typeface="Gill Sans"/>
                <a:ea typeface="Gill Sans"/>
                <a:cs typeface="Gill Sans"/>
                <a:sym typeface="Gill Sans"/>
              </a:defRPr>
            </a:lvl1pPr>
          </a:lstStyle>
          <a:p>
            <a:pPr/>
            <a:r>
              <a:t>Data</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5" name="Shape 405"/>
          <p:cNvSpPr/>
          <p:nvPr/>
        </p:nvSpPr>
        <p:spPr>
          <a:xfrm>
            <a:off x="10372275" y="1176630"/>
            <a:ext cx="13364156" cy="23071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5000">
                <a:solidFill>
                  <a:srgbClr val="34669B"/>
                </a:solidFill>
                <a:latin typeface="Gill Sans Light"/>
                <a:ea typeface="Gill Sans Light"/>
                <a:cs typeface="Gill Sans Light"/>
                <a:sym typeface="Gill Sans Light"/>
              </a:defRPr>
            </a:lvl1pPr>
          </a:lstStyle>
          <a:p>
            <a:pPr/>
            <a:r>
              <a:t>Confusion Matrix</a:t>
            </a:r>
          </a:p>
        </p:txBody>
      </p:sp>
      <p:grpSp>
        <p:nvGrpSpPr>
          <p:cNvPr id="408" name="Group 408"/>
          <p:cNvGrpSpPr/>
          <p:nvPr/>
        </p:nvGrpSpPr>
        <p:grpSpPr>
          <a:xfrm>
            <a:off x="1345217" y="4506233"/>
            <a:ext cx="29821566" cy="10587979"/>
            <a:chOff x="0" y="0"/>
            <a:chExt cx="29821564" cy="10587977"/>
          </a:xfrm>
        </p:grpSpPr>
        <p:pic>
          <p:nvPicPr>
            <p:cNvPr id="406" name="confusion_matrix_before.png"/>
            <p:cNvPicPr>
              <a:picLocks noChangeAspect="1"/>
            </p:cNvPicPr>
            <p:nvPr/>
          </p:nvPicPr>
          <p:blipFill>
            <a:blip r:embed="rId2">
              <a:extLst/>
            </a:blip>
            <a:stretch>
              <a:fillRect/>
            </a:stretch>
          </p:blipFill>
          <p:spPr>
            <a:xfrm>
              <a:off x="0" y="0"/>
              <a:ext cx="14117303" cy="10587978"/>
            </a:xfrm>
            <a:prstGeom prst="rect">
              <a:avLst/>
            </a:prstGeom>
            <a:ln w="12700" cap="flat">
              <a:noFill/>
              <a:miter lim="400000"/>
            </a:ln>
            <a:effectLst/>
          </p:spPr>
        </p:pic>
        <p:pic>
          <p:nvPicPr>
            <p:cNvPr id="407" name="confusion_matrix.png"/>
            <p:cNvPicPr>
              <a:picLocks noChangeAspect="1"/>
            </p:cNvPicPr>
            <p:nvPr/>
          </p:nvPicPr>
          <p:blipFill>
            <a:blip r:embed="rId3">
              <a:extLst/>
            </a:blip>
            <a:stretch>
              <a:fillRect/>
            </a:stretch>
          </p:blipFill>
          <p:spPr>
            <a:xfrm>
              <a:off x="15704260" y="0"/>
              <a:ext cx="14117305" cy="10587978"/>
            </a:xfrm>
            <a:prstGeom prst="rect">
              <a:avLst/>
            </a:prstGeom>
            <a:ln w="12700" cap="flat">
              <a:noFill/>
              <a:miter lim="400000"/>
            </a:ln>
            <a:effectLst/>
          </p:spPr>
        </p:pic>
      </p:grpSp>
      <p:sp>
        <p:nvSpPr>
          <p:cNvPr id="409" name="Shape 409"/>
          <p:cNvSpPr/>
          <p:nvPr/>
        </p:nvSpPr>
        <p:spPr>
          <a:xfrm>
            <a:off x="4187584" y="15744270"/>
            <a:ext cx="9406013"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Before OverSampling</a:t>
            </a:r>
          </a:p>
        </p:txBody>
      </p:sp>
      <p:sp>
        <p:nvSpPr>
          <p:cNvPr id="410" name="Shape 410"/>
          <p:cNvSpPr/>
          <p:nvPr/>
        </p:nvSpPr>
        <p:spPr>
          <a:xfrm>
            <a:off x="19885462" y="15744270"/>
            <a:ext cx="9148947" cy="12911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 After OverSampling</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12" name="traveling-4323759_1280.png"/>
          <p:cNvPicPr>
            <a:picLocks noChangeAspect="1"/>
          </p:cNvPicPr>
          <p:nvPr/>
        </p:nvPicPr>
        <p:blipFill>
          <a:blip r:embed="rId2">
            <a:alphaModFix amt="24733"/>
            <a:extLst/>
          </a:blip>
          <a:srcRect l="11928" t="0" r="0" b="0"/>
          <a:stretch>
            <a:fillRect/>
          </a:stretch>
        </p:blipFill>
        <p:spPr>
          <a:xfrm>
            <a:off x="18153402" y="-18926"/>
            <a:ext cx="14343497" cy="20357852"/>
          </a:xfrm>
          <a:prstGeom prst="rect">
            <a:avLst/>
          </a:prstGeom>
          <a:ln w="12700">
            <a:miter lim="400000"/>
          </a:ln>
        </p:spPr>
      </p:pic>
      <p:sp>
        <p:nvSpPr>
          <p:cNvPr id="413" name="Shape 413"/>
          <p:cNvSpPr/>
          <p:nvPr/>
        </p:nvSpPr>
        <p:spPr>
          <a:xfrm>
            <a:off x="18179277" y="13912022"/>
            <a:ext cx="4717851" cy="221572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80000"/>
              </a:lnSpc>
              <a:defRPr sz="8000">
                <a:solidFill>
                  <a:srgbClr val="FFFFFF"/>
                </a:solidFill>
                <a:latin typeface="Gill Sans"/>
                <a:ea typeface="Gill Sans"/>
                <a:cs typeface="Gill Sans"/>
                <a:sym typeface="Gill Sans"/>
              </a:defRPr>
            </a:pPr>
            <a:r>
              <a:t> AdaBoost </a:t>
            </a:r>
          </a:p>
          <a:p>
            <a:pPr algn="l">
              <a:lnSpc>
                <a:spcPct val="80000"/>
              </a:lnSpc>
              <a:defRPr sz="8000">
                <a:solidFill>
                  <a:srgbClr val="FFFFFF"/>
                </a:solidFill>
                <a:latin typeface="Gill Sans"/>
                <a:ea typeface="Gill Sans"/>
                <a:cs typeface="Gill Sans"/>
                <a:sym typeface="Gill Sans"/>
              </a:defRPr>
            </a:pPr>
            <a:r>
              <a:t>Classifier</a:t>
            </a:r>
          </a:p>
        </p:txBody>
      </p:sp>
      <p:pic>
        <p:nvPicPr>
          <p:cNvPr id="414" name="xgb_threshold_tuning.png"/>
          <p:cNvPicPr>
            <a:picLocks noChangeAspect="1"/>
          </p:cNvPicPr>
          <p:nvPr/>
        </p:nvPicPr>
        <p:blipFill>
          <a:blip r:embed="rId3">
            <a:extLst/>
          </a:blip>
          <a:stretch>
            <a:fillRect/>
          </a:stretch>
        </p:blipFill>
        <p:spPr>
          <a:xfrm>
            <a:off x="1167534" y="6748779"/>
            <a:ext cx="16031508" cy="6679795"/>
          </a:xfrm>
          <a:prstGeom prst="rect">
            <a:avLst/>
          </a:prstGeom>
          <a:ln w="12700">
            <a:miter lim="400000"/>
          </a:ln>
        </p:spPr>
      </p:pic>
      <p:pic>
        <p:nvPicPr>
          <p:cNvPr id="415" name="xgb_threshold_tuning.png"/>
          <p:cNvPicPr>
            <a:picLocks noChangeAspect="1"/>
          </p:cNvPicPr>
          <p:nvPr/>
        </p:nvPicPr>
        <p:blipFill>
          <a:blip r:embed="rId4">
            <a:extLst/>
          </a:blip>
          <a:stretch>
            <a:fillRect/>
          </a:stretch>
        </p:blipFill>
        <p:spPr>
          <a:xfrm>
            <a:off x="1167536" y="13567861"/>
            <a:ext cx="16031504" cy="6679795"/>
          </a:xfrm>
          <a:prstGeom prst="rect">
            <a:avLst/>
          </a:prstGeom>
          <a:ln w="12700">
            <a:miter lim="400000"/>
          </a:ln>
        </p:spPr>
      </p:pic>
      <p:pic>
        <p:nvPicPr>
          <p:cNvPr id="416" name="rf_threshold_tuning.png"/>
          <p:cNvPicPr>
            <a:picLocks noChangeAspect="1"/>
          </p:cNvPicPr>
          <p:nvPr/>
        </p:nvPicPr>
        <p:blipFill>
          <a:blip r:embed="rId5">
            <a:extLst/>
          </a:blip>
          <a:stretch>
            <a:fillRect/>
          </a:stretch>
        </p:blipFill>
        <p:spPr>
          <a:xfrm>
            <a:off x="1167536" y="72344"/>
            <a:ext cx="16031504" cy="6679795"/>
          </a:xfrm>
          <a:prstGeom prst="rect">
            <a:avLst/>
          </a:prstGeom>
          <a:ln w="12700">
            <a:miter lim="400000"/>
          </a:ln>
        </p:spPr>
      </p:pic>
      <p:sp>
        <p:nvSpPr>
          <p:cNvPr id="417" name="Shape 417"/>
          <p:cNvSpPr/>
          <p:nvPr/>
        </p:nvSpPr>
        <p:spPr>
          <a:xfrm>
            <a:off x="18171968" y="425073"/>
            <a:ext cx="6684649" cy="210015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Random Forest Classifier</a:t>
            </a:r>
          </a:p>
        </p:txBody>
      </p:sp>
      <p:sp>
        <p:nvSpPr>
          <p:cNvPr id="418" name="Shape 418"/>
          <p:cNvSpPr/>
          <p:nvPr/>
        </p:nvSpPr>
        <p:spPr>
          <a:xfrm>
            <a:off x="18156184" y="6971638"/>
            <a:ext cx="4482087" cy="210015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FFFFFF"/>
                </a:solidFill>
                <a:latin typeface="Gill Sans"/>
                <a:ea typeface="Gill Sans"/>
                <a:cs typeface="Gill Sans"/>
                <a:sym typeface="Gill Sans"/>
              </a:defRPr>
            </a:lvl1pPr>
          </a:lstStyle>
          <a:p>
            <a:pPr/>
            <a:r>
              <a:t>XGBoost Classifier</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20" name="traveling-4323759_1280.png"/>
          <p:cNvPicPr>
            <a:picLocks noChangeAspect="1"/>
          </p:cNvPicPr>
          <p:nvPr/>
        </p:nvPicPr>
        <p:blipFill>
          <a:blip r:embed="rId2">
            <a:alphaModFix amt="17276"/>
            <a:extLst/>
          </a:blip>
          <a:srcRect l="26301" t="0" r="0" b="0"/>
          <a:stretch>
            <a:fillRect/>
          </a:stretch>
        </p:blipFill>
        <p:spPr>
          <a:xfrm>
            <a:off x="20494173" y="-18926"/>
            <a:ext cx="12002726" cy="20357852"/>
          </a:xfrm>
          <a:prstGeom prst="rect">
            <a:avLst/>
          </a:prstGeom>
          <a:ln w="12700">
            <a:miter lim="400000"/>
          </a:ln>
        </p:spPr>
      </p:pic>
      <p:pic>
        <p:nvPicPr>
          <p:cNvPr id="421" name="rf_threshold_tuning.png"/>
          <p:cNvPicPr>
            <a:picLocks noChangeAspect="1"/>
          </p:cNvPicPr>
          <p:nvPr/>
        </p:nvPicPr>
        <p:blipFill>
          <a:blip r:embed="rId3">
            <a:extLst/>
          </a:blip>
          <a:stretch>
            <a:fillRect/>
          </a:stretch>
        </p:blipFill>
        <p:spPr>
          <a:xfrm>
            <a:off x="328366" y="1204967"/>
            <a:ext cx="19885858" cy="8285775"/>
          </a:xfrm>
          <a:prstGeom prst="rect">
            <a:avLst/>
          </a:prstGeom>
          <a:ln w="12700">
            <a:miter lim="400000"/>
          </a:ln>
        </p:spPr>
      </p:pic>
      <p:pic>
        <p:nvPicPr>
          <p:cNvPr id="422" name="rf_threshold_tuning.png"/>
          <p:cNvPicPr>
            <a:picLocks noChangeAspect="1"/>
          </p:cNvPicPr>
          <p:nvPr/>
        </p:nvPicPr>
        <p:blipFill>
          <a:blip r:embed="rId4">
            <a:extLst/>
          </a:blip>
          <a:stretch>
            <a:fillRect/>
          </a:stretch>
        </p:blipFill>
        <p:spPr>
          <a:xfrm>
            <a:off x="328366" y="10377912"/>
            <a:ext cx="19885857" cy="8285775"/>
          </a:xfrm>
          <a:prstGeom prst="rect">
            <a:avLst/>
          </a:prstGeom>
          <a:ln w="12700">
            <a:miter lim="400000"/>
          </a:ln>
        </p:spPr>
      </p:pic>
      <p:sp>
        <p:nvSpPr>
          <p:cNvPr id="423" name="Shape 423"/>
          <p:cNvSpPr/>
          <p:nvPr/>
        </p:nvSpPr>
        <p:spPr>
          <a:xfrm>
            <a:off x="873963" y="18427368"/>
            <a:ext cx="18794664" cy="1583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defTabSz="677333">
              <a:defRPr sz="5000">
                <a:solidFill>
                  <a:srgbClr val="EA5D5A"/>
                </a:solidFill>
                <a:latin typeface="Gill Sans Light"/>
                <a:ea typeface="Gill Sans Light"/>
                <a:cs typeface="Gill Sans Light"/>
                <a:sym typeface="Gill Sans Light"/>
              </a:defRPr>
            </a:pPr>
            <a:r>
              <a:t>SMOTE is computational heavy and less stable over thresholds.</a:t>
            </a:r>
          </a:p>
          <a:p>
            <a:pPr defTabSz="677333">
              <a:defRPr sz="5000">
                <a:solidFill>
                  <a:srgbClr val="EA5D5A"/>
                </a:solidFill>
                <a:latin typeface="Gill Sans Light"/>
                <a:ea typeface="Gill Sans Light"/>
                <a:cs typeface="Gill Sans Light"/>
                <a:sym typeface="Gill Sans Light"/>
              </a:defRPr>
            </a:pPr>
            <a:r>
              <a:t>SMOTE gives higher precision of 0.96 on test data.</a:t>
            </a:r>
          </a:p>
        </p:txBody>
      </p:sp>
      <p:sp>
        <p:nvSpPr>
          <p:cNvPr id="424" name="Shape 424"/>
          <p:cNvSpPr/>
          <p:nvPr/>
        </p:nvSpPr>
        <p:spPr>
          <a:xfrm>
            <a:off x="20551885" y="1695476"/>
            <a:ext cx="10619927" cy="210015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8000">
                <a:solidFill>
                  <a:srgbClr val="FFFFFF"/>
                </a:solidFill>
                <a:latin typeface="Gill Sans"/>
                <a:ea typeface="Gill Sans"/>
                <a:cs typeface="Gill Sans"/>
                <a:sym typeface="Gill Sans"/>
              </a:defRPr>
            </a:lvl1pPr>
          </a:lstStyle>
          <a:p>
            <a:pPr/>
            <a:r>
              <a:t>Random Forest Classifier (SMOTE)</a:t>
            </a:r>
          </a:p>
        </p:txBody>
      </p:sp>
      <p:sp>
        <p:nvSpPr>
          <p:cNvPr id="425" name="Shape 425"/>
          <p:cNvSpPr/>
          <p:nvPr/>
        </p:nvSpPr>
        <p:spPr>
          <a:xfrm>
            <a:off x="20541339" y="10887229"/>
            <a:ext cx="10938987" cy="210015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8000">
                <a:solidFill>
                  <a:srgbClr val="FFFFFF"/>
                </a:solidFill>
                <a:latin typeface="Gill Sans"/>
                <a:ea typeface="Gill Sans"/>
                <a:cs typeface="Gill Sans"/>
                <a:sym typeface="Gill Sans"/>
              </a:defRPr>
            </a:lvl1pPr>
          </a:lstStyle>
          <a:p>
            <a:pPr/>
            <a:r>
              <a:t>Random Forest Classifier (OverSampling)</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67" name="Group 467"/>
          <p:cNvGrpSpPr/>
          <p:nvPr/>
        </p:nvGrpSpPr>
        <p:grpSpPr>
          <a:xfrm>
            <a:off x="1254671" y="9544334"/>
            <a:ext cx="30473702" cy="10981384"/>
            <a:chOff x="0" y="0"/>
            <a:chExt cx="30473700" cy="10981383"/>
          </a:xfrm>
        </p:grpSpPr>
        <p:sp>
          <p:nvSpPr>
            <p:cNvPr id="427" name="Shape 427"/>
            <p:cNvSpPr/>
            <p:nvPr/>
          </p:nvSpPr>
          <p:spPr>
            <a:xfrm>
              <a:off x="0" y="2622981"/>
              <a:ext cx="3609747" cy="1291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8000">
                  <a:solidFill>
                    <a:srgbClr val="EA5D5A"/>
                  </a:solidFill>
                  <a:latin typeface="Gill Sans"/>
                  <a:ea typeface="Gill Sans"/>
                  <a:cs typeface="Gill Sans"/>
                  <a:sym typeface="Gill Sans"/>
                </a:defRPr>
              </a:lvl1pPr>
            </a:lstStyle>
            <a:p>
              <a:pPr>
                <a:defRPr sz="10000">
                  <a:solidFill>
                    <a:srgbClr val="F9D6C4"/>
                  </a:solidFill>
                </a:defRPr>
              </a:pPr>
              <a:r>
                <a:rPr sz="8000">
                  <a:solidFill>
                    <a:srgbClr val="EA5D5A"/>
                  </a:solidFill>
                </a:rPr>
                <a:t>Strategy</a:t>
              </a:r>
            </a:p>
          </p:txBody>
        </p:sp>
        <p:sp>
          <p:nvSpPr>
            <p:cNvPr id="428" name="Shape 428"/>
            <p:cNvSpPr/>
            <p:nvPr/>
          </p:nvSpPr>
          <p:spPr>
            <a:xfrm>
              <a:off x="0" y="7176829"/>
              <a:ext cx="3609747" cy="129116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8000">
                  <a:solidFill>
                    <a:srgbClr val="EA5D5A"/>
                  </a:solidFill>
                  <a:latin typeface="Gill Sans"/>
                  <a:ea typeface="Gill Sans"/>
                  <a:cs typeface="Gill Sans"/>
                  <a:sym typeface="Gill Sans"/>
                </a:defRPr>
              </a:lvl1pPr>
            </a:lstStyle>
            <a:p>
              <a:pPr>
                <a:defRPr sz="10000">
                  <a:solidFill>
                    <a:srgbClr val="F9D6C4"/>
                  </a:solidFill>
                </a:defRPr>
              </a:pPr>
              <a:r>
                <a:rPr sz="8000">
                  <a:solidFill>
                    <a:srgbClr val="EA5D5A"/>
                  </a:solidFill>
                </a:rPr>
                <a:t>Strategy</a:t>
              </a:r>
            </a:p>
          </p:txBody>
        </p:sp>
        <p:grpSp>
          <p:nvGrpSpPr>
            <p:cNvPr id="431" name="Group 431"/>
            <p:cNvGrpSpPr/>
            <p:nvPr/>
          </p:nvGrpSpPr>
          <p:grpSpPr>
            <a:xfrm>
              <a:off x="5163444" y="2474144"/>
              <a:ext cx="6949984" cy="2983583"/>
              <a:chOff x="0" y="0"/>
              <a:chExt cx="6949983" cy="2983581"/>
            </a:xfrm>
          </p:grpSpPr>
          <p:sp>
            <p:nvSpPr>
              <p:cNvPr id="429" name="Shape 429"/>
              <p:cNvSpPr/>
              <p:nvPr/>
            </p:nvSpPr>
            <p:spPr>
              <a:xfrm>
                <a:off x="0" y="0"/>
                <a:ext cx="6949984" cy="158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lgn="l">
                  <a:lnSpc>
                    <a:spcPct val="70000"/>
                  </a:lnSpc>
                  <a:defRPr sz="6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Before Oversampling</a:t>
                </a:r>
              </a:p>
            </p:txBody>
          </p:sp>
          <p:sp>
            <p:nvSpPr>
              <p:cNvPr id="430" name="Shape 430"/>
              <p:cNvSpPr/>
              <p:nvPr/>
            </p:nvSpPr>
            <p:spPr>
              <a:xfrm>
                <a:off x="45411" y="1064704"/>
                <a:ext cx="6319496" cy="1918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lgn="l">
                  <a:lnSpc>
                    <a:spcPct val="70000"/>
                  </a:lnSpc>
                  <a:defRPr sz="6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After Oversampling (threshold = 0.98)</a:t>
                </a:r>
              </a:p>
            </p:txBody>
          </p:sp>
        </p:grpSp>
        <p:sp>
          <p:nvSpPr>
            <p:cNvPr id="432" name="Shape 432"/>
            <p:cNvSpPr/>
            <p:nvPr/>
          </p:nvSpPr>
          <p:spPr>
            <a:xfrm>
              <a:off x="3679801" y="1743380"/>
              <a:ext cx="1860751" cy="45042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z="3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1</a:t>
              </a:r>
            </a:p>
          </p:txBody>
        </p:sp>
        <p:sp>
          <p:nvSpPr>
            <p:cNvPr id="433" name="Shape 433"/>
            <p:cNvSpPr/>
            <p:nvPr/>
          </p:nvSpPr>
          <p:spPr>
            <a:xfrm>
              <a:off x="3005218" y="6477116"/>
              <a:ext cx="4288722" cy="450426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gn="l">
                <a:lnSpc>
                  <a:spcPct val="70000"/>
                </a:lnSpc>
                <a:defRPr spc="-9899" sz="3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11</a:t>
              </a:r>
            </a:p>
          </p:txBody>
        </p:sp>
        <p:grpSp>
          <p:nvGrpSpPr>
            <p:cNvPr id="436" name="Group 436"/>
            <p:cNvGrpSpPr/>
            <p:nvPr/>
          </p:nvGrpSpPr>
          <p:grpSpPr>
            <a:xfrm>
              <a:off x="5163444" y="7237459"/>
              <a:ext cx="6949984" cy="2983582"/>
              <a:chOff x="0" y="0"/>
              <a:chExt cx="6949983" cy="2983581"/>
            </a:xfrm>
          </p:grpSpPr>
          <p:sp>
            <p:nvSpPr>
              <p:cNvPr id="434" name="Shape 434"/>
              <p:cNvSpPr/>
              <p:nvPr/>
            </p:nvSpPr>
            <p:spPr>
              <a:xfrm>
                <a:off x="0" y="0"/>
                <a:ext cx="6949984" cy="15888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lgn="l">
                  <a:lnSpc>
                    <a:spcPct val="70000"/>
                  </a:lnSpc>
                  <a:defRPr sz="6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Before Oversampling</a:t>
                </a:r>
              </a:p>
            </p:txBody>
          </p:sp>
          <p:sp>
            <p:nvSpPr>
              <p:cNvPr id="435" name="Shape 435"/>
              <p:cNvSpPr/>
              <p:nvPr/>
            </p:nvSpPr>
            <p:spPr>
              <a:xfrm>
                <a:off x="45411" y="1064704"/>
                <a:ext cx="6319496" cy="191887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lgn="l">
                  <a:lnSpc>
                    <a:spcPct val="70000"/>
                  </a:lnSpc>
                  <a:defRPr sz="6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After Oversampling (threshold = 0.98)</a:t>
                </a:r>
              </a:p>
            </p:txBody>
          </p:sp>
        </p:grpSp>
        <p:sp>
          <p:nvSpPr>
            <p:cNvPr id="437" name="Shape 437"/>
            <p:cNvSpPr/>
            <p:nvPr/>
          </p:nvSpPr>
          <p:spPr>
            <a:xfrm>
              <a:off x="12160582" y="508070"/>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Accuracy</a:t>
              </a:r>
            </a:p>
          </p:txBody>
        </p:sp>
        <p:sp>
          <p:nvSpPr>
            <p:cNvPr id="438" name="Shape 438"/>
            <p:cNvSpPr/>
            <p:nvPr/>
          </p:nvSpPr>
          <p:spPr>
            <a:xfrm>
              <a:off x="15075856" y="508070"/>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Recall</a:t>
              </a:r>
            </a:p>
          </p:txBody>
        </p:sp>
        <p:sp>
          <p:nvSpPr>
            <p:cNvPr id="439" name="Shape 439"/>
            <p:cNvSpPr/>
            <p:nvPr/>
          </p:nvSpPr>
          <p:spPr>
            <a:xfrm>
              <a:off x="17991131" y="508070"/>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F1 Score</a:t>
              </a:r>
            </a:p>
          </p:txBody>
        </p:sp>
        <p:sp>
          <p:nvSpPr>
            <p:cNvPr id="440" name="Shape 440"/>
            <p:cNvSpPr/>
            <p:nvPr/>
          </p:nvSpPr>
          <p:spPr>
            <a:xfrm>
              <a:off x="20906406" y="0"/>
              <a:ext cx="2574839" cy="138768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p>
              <a:pPr>
                <a:lnSpc>
                  <a:spcPct val="70000"/>
                </a:lnSpc>
                <a:defRPr sz="5000">
                  <a:solidFill>
                    <a:srgbClr val="FFFFFF"/>
                  </a:solidFill>
                  <a:latin typeface="Gill Sans"/>
                  <a:ea typeface="Gill Sans"/>
                  <a:cs typeface="Gill Sans"/>
                  <a:sym typeface="Gill Sans"/>
                </a:defRPr>
              </a:pPr>
              <a:r>
                <a:t>Presicion</a:t>
              </a:r>
            </a:p>
            <a:p>
              <a:pPr>
                <a:lnSpc>
                  <a:spcPct val="70000"/>
                </a:lnSpc>
                <a:defRPr sz="5000">
                  <a:solidFill>
                    <a:srgbClr val="FFFFFF"/>
                  </a:solidFill>
                  <a:latin typeface="Gill Sans"/>
                  <a:ea typeface="Gill Sans"/>
                  <a:cs typeface="Gill Sans"/>
                  <a:sym typeface="Gill Sans"/>
                </a:defRPr>
              </a:pPr>
              <a:r>
                <a:t>(Train)</a:t>
              </a:r>
            </a:p>
          </p:txBody>
        </p:sp>
        <p:sp>
          <p:nvSpPr>
            <p:cNvPr id="441" name="Shape 441"/>
            <p:cNvSpPr/>
            <p:nvPr/>
          </p:nvSpPr>
          <p:spPr>
            <a:xfrm>
              <a:off x="23821680" y="0"/>
              <a:ext cx="2574840" cy="138768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p>
              <a:pPr>
                <a:lnSpc>
                  <a:spcPct val="70000"/>
                </a:lnSpc>
                <a:defRPr sz="5000">
                  <a:solidFill>
                    <a:srgbClr val="FFFFFF"/>
                  </a:solidFill>
                  <a:latin typeface="Gill Sans"/>
                  <a:ea typeface="Gill Sans"/>
                  <a:cs typeface="Gill Sans"/>
                  <a:sym typeface="Gill Sans"/>
                </a:defRPr>
              </a:pPr>
              <a:r>
                <a:t>Precision</a:t>
              </a:r>
            </a:p>
            <a:p>
              <a:pPr>
                <a:lnSpc>
                  <a:spcPct val="70000"/>
                </a:lnSpc>
                <a:defRPr sz="5000">
                  <a:solidFill>
                    <a:srgbClr val="FFFFFF"/>
                  </a:solidFill>
                  <a:latin typeface="Gill Sans"/>
                  <a:ea typeface="Gill Sans"/>
                  <a:cs typeface="Gill Sans"/>
                  <a:sym typeface="Gill Sans"/>
                </a:defRPr>
              </a:pPr>
              <a:r>
                <a:t>(Test)</a:t>
              </a:r>
            </a:p>
          </p:txBody>
        </p:sp>
        <p:sp>
          <p:nvSpPr>
            <p:cNvPr id="442" name="Shape 442"/>
            <p:cNvSpPr/>
            <p:nvPr/>
          </p:nvSpPr>
          <p:spPr>
            <a:xfrm>
              <a:off x="26736954" y="0"/>
              <a:ext cx="3609747" cy="138768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Computation Time</a:t>
              </a:r>
            </a:p>
          </p:txBody>
        </p:sp>
        <p:sp>
          <p:nvSpPr>
            <p:cNvPr id="443" name="Shape 443"/>
            <p:cNvSpPr/>
            <p:nvPr/>
          </p:nvSpPr>
          <p:spPr>
            <a:xfrm>
              <a:off x="12254791" y="283253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93.86</a:t>
              </a:r>
            </a:p>
          </p:txBody>
        </p:sp>
        <p:sp>
          <p:nvSpPr>
            <p:cNvPr id="444" name="Shape 444"/>
            <p:cNvSpPr/>
            <p:nvPr/>
          </p:nvSpPr>
          <p:spPr>
            <a:xfrm>
              <a:off x="15170066" y="283253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78.62</a:t>
              </a:r>
            </a:p>
          </p:txBody>
        </p:sp>
        <p:sp>
          <p:nvSpPr>
            <p:cNvPr id="445" name="Shape 445"/>
            <p:cNvSpPr/>
            <p:nvPr/>
          </p:nvSpPr>
          <p:spPr>
            <a:xfrm>
              <a:off x="18085341" y="2832531"/>
              <a:ext cx="2574839"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80.99</a:t>
              </a:r>
            </a:p>
          </p:txBody>
        </p:sp>
        <p:sp>
          <p:nvSpPr>
            <p:cNvPr id="446" name="Shape 446"/>
            <p:cNvSpPr/>
            <p:nvPr/>
          </p:nvSpPr>
          <p:spPr>
            <a:xfrm>
              <a:off x="21000615" y="283253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83.51</a:t>
              </a:r>
            </a:p>
          </p:txBody>
        </p:sp>
        <p:sp>
          <p:nvSpPr>
            <p:cNvPr id="447" name="Shape 447"/>
            <p:cNvSpPr/>
            <p:nvPr/>
          </p:nvSpPr>
          <p:spPr>
            <a:xfrm>
              <a:off x="23915889" y="2832531"/>
              <a:ext cx="2574839"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84.21</a:t>
              </a:r>
            </a:p>
          </p:txBody>
        </p:sp>
        <p:sp>
          <p:nvSpPr>
            <p:cNvPr id="448" name="Shape 448"/>
            <p:cNvSpPr/>
            <p:nvPr/>
          </p:nvSpPr>
          <p:spPr>
            <a:xfrm>
              <a:off x="26831162" y="2832531"/>
              <a:ext cx="3609747"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12.07 sec</a:t>
              </a:r>
            </a:p>
          </p:txBody>
        </p:sp>
        <p:sp>
          <p:nvSpPr>
            <p:cNvPr id="449" name="Shape 449"/>
            <p:cNvSpPr/>
            <p:nvPr/>
          </p:nvSpPr>
          <p:spPr>
            <a:xfrm>
              <a:off x="12287581" y="409004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90.75</a:t>
              </a:r>
            </a:p>
          </p:txBody>
        </p:sp>
        <p:sp>
          <p:nvSpPr>
            <p:cNvPr id="450" name="Shape 450"/>
            <p:cNvSpPr/>
            <p:nvPr/>
          </p:nvSpPr>
          <p:spPr>
            <a:xfrm>
              <a:off x="15202856" y="409004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81.89</a:t>
              </a:r>
            </a:p>
          </p:txBody>
        </p:sp>
        <p:sp>
          <p:nvSpPr>
            <p:cNvPr id="451" name="Shape 451"/>
            <p:cNvSpPr/>
            <p:nvPr/>
          </p:nvSpPr>
          <p:spPr>
            <a:xfrm>
              <a:off x="18118131" y="409004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89.74</a:t>
              </a:r>
            </a:p>
          </p:txBody>
        </p:sp>
        <p:sp>
          <p:nvSpPr>
            <p:cNvPr id="452" name="Shape 452"/>
            <p:cNvSpPr/>
            <p:nvPr/>
          </p:nvSpPr>
          <p:spPr>
            <a:xfrm>
              <a:off x="21033406" y="4090041"/>
              <a:ext cx="2574839"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99.32</a:t>
              </a:r>
            </a:p>
          </p:txBody>
        </p:sp>
        <p:sp>
          <p:nvSpPr>
            <p:cNvPr id="453" name="Shape 453"/>
            <p:cNvSpPr/>
            <p:nvPr/>
          </p:nvSpPr>
          <p:spPr>
            <a:xfrm>
              <a:off x="23948679" y="4090041"/>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93.73</a:t>
              </a:r>
            </a:p>
          </p:txBody>
        </p:sp>
        <p:sp>
          <p:nvSpPr>
            <p:cNvPr id="454" name="Shape 454"/>
            <p:cNvSpPr/>
            <p:nvPr/>
          </p:nvSpPr>
          <p:spPr>
            <a:xfrm>
              <a:off x="26863954" y="4090041"/>
              <a:ext cx="3609747"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17.82 sec</a:t>
              </a:r>
            </a:p>
          </p:txBody>
        </p:sp>
        <p:sp>
          <p:nvSpPr>
            <p:cNvPr id="455" name="Shape 455"/>
            <p:cNvSpPr/>
            <p:nvPr/>
          </p:nvSpPr>
          <p:spPr>
            <a:xfrm>
              <a:off x="12240477" y="7664461"/>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93.1</a:t>
              </a:r>
            </a:p>
          </p:txBody>
        </p:sp>
        <p:sp>
          <p:nvSpPr>
            <p:cNvPr id="456" name="Shape 456"/>
            <p:cNvSpPr/>
            <p:nvPr/>
          </p:nvSpPr>
          <p:spPr>
            <a:xfrm>
              <a:off x="15155752" y="7664461"/>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77.52</a:t>
              </a:r>
            </a:p>
          </p:txBody>
        </p:sp>
        <p:sp>
          <p:nvSpPr>
            <p:cNvPr id="457" name="Shape 457"/>
            <p:cNvSpPr/>
            <p:nvPr/>
          </p:nvSpPr>
          <p:spPr>
            <a:xfrm>
              <a:off x="18071027" y="7664461"/>
              <a:ext cx="2574839"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78.86</a:t>
              </a:r>
            </a:p>
          </p:txBody>
        </p:sp>
        <p:sp>
          <p:nvSpPr>
            <p:cNvPr id="458" name="Shape 458"/>
            <p:cNvSpPr/>
            <p:nvPr/>
          </p:nvSpPr>
          <p:spPr>
            <a:xfrm>
              <a:off x="20986301" y="7664461"/>
              <a:ext cx="2574840"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80.24</a:t>
              </a:r>
            </a:p>
          </p:txBody>
        </p:sp>
        <p:sp>
          <p:nvSpPr>
            <p:cNvPr id="459" name="Shape 459"/>
            <p:cNvSpPr/>
            <p:nvPr/>
          </p:nvSpPr>
          <p:spPr>
            <a:xfrm>
              <a:off x="23901575" y="7664461"/>
              <a:ext cx="2574839"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84.1</a:t>
              </a:r>
            </a:p>
          </p:txBody>
        </p:sp>
        <p:sp>
          <p:nvSpPr>
            <p:cNvPr id="460" name="Shape 460"/>
            <p:cNvSpPr/>
            <p:nvPr/>
          </p:nvSpPr>
          <p:spPr>
            <a:xfrm>
              <a:off x="26816849" y="7664461"/>
              <a:ext cx="3609748" cy="872068"/>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5.4 sec</a:t>
              </a:r>
            </a:p>
          </p:txBody>
        </p:sp>
        <p:sp>
          <p:nvSpPr>
            <p:cNvPr id="461" name="Shape 461"/>
            <p:cNvSpPr/>
            <p:nvPr/>
          </p:nvSpPr>
          <p:spPr>
            <a:xfrm>
              <a:off x="12273267" y="8921972"/>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90.26</a:t>
              </a:r>
            </a:p>
          </p:txBody>
        </p:sp>
        <p:sp>
          <p:nvSpPr>
            <p:cNvPr id="462" name="Shape 462"/>
            <p:cNvSpPr/>
            <p:nvPr/>
          </p:nvSpPr>
          <p:spPr>
            <a:xfrm>
              <a:off x="15188542" y="8921972"/>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80.86</a:t>
              </a:r>
            </a:p>
          </p:txBody>
        </p:sp>
        <p:sp>
          <p:nvSpPr>
            <p:cNvPr id="463" name="Shape 463"/>
            <p:cNvSpPr/>
            <p:nvPr/>
          </p:nvSpPr>
          <p:spPr>
            <a:xfrm>
              <a:off x="18103817" y="8921972"/>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89.13</a:t>
              </a:r>
            </a:p>
          </p:txBody>
        </p:sp>
        <p:sp>
          <p:nvSpPr>
            <p:cNvPr id="464" name="Shape 464"/>
            <p:cNvSpPr/>
            <p:nvPr/>
          </p:nvSpPr>
          <p:spPr>
            <a:xfrm>
              <a:off x="21019092" y="8921972"/>
              <a:ext cx="2574839"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99.28</a:t>
              </a:r>
            </a:p>
          </p:txBody>
        </p:sp>
        <p:sp>
          <p:nvSpPr>
            <p:cNvPr id="465" name="Shape 465"/>
            <p:cNvSpPr/>
            <p:nvPr/>
          </p:nvSpPr>
          <p:spPr>
            <a:xfrm>
              <a:off x="23934365" y="8921972"/>
              <a:ext cx="2574840"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93.35</a:t>
              </a:r>
            </a:p>
          </p:txBody>
        </p:sp>
        <p:sp>
          <p:nvSpPr>
            <p:cNvPr id="466" name="Shape 466"/>
            <p:cNvSpPr/>
            <p:nvPr/>
          </p:nvSpPr>
          <p:spPr>
            <a:xfrm>
              <a:off x="26849641" y="8921972"/>
              <a:ext cx="3609748" cy="872067"/>
            </a:xfrm>
            <a:prstGeom prst="rect">
              <a:avLst/>
            </a:prstGeom>
            <a:solidFill>
              <a:srgbClr val="EA5D5A"/>
            </a:solid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spAutoFit/>
            </a:bodyPr>
            <a:lstStyle>
              <a:lvl1pPr>
                <a:lnSpc>
                  <a:spcPct val="70000"/>
                </a:lnSpc>
                <a:defRPr sz="5000">
                  <a:solidFill>
                    <a:srgbClr val="FFFFFF"/>
                  </a:solidFill>
                  <a:latin typeface="Gill Sans"/>
                  <a:ea typeface="Gill Sans"/>
                  <a:cs typeface="Gill Sans"/>
                  <a:sym typeface="Gill Sans"/>
                </a:defRPr>
              </a:lvl1pPr>
            </a:lstStyle>
            <a:p>
              <a:pPr/>
              <a:r>
                <a:t>12,1 sec</a:t>
              </a:r>
            </a:p>
          </p:txBody>
        </p:sp>
      </p:grpSp>
      <p:pic>
        <p:nvPicPr>
          <p:cNvPr id="468" name="pexels-juanjo-moreno-1120068.jpg"/>
          <p:cNvPicPr>
            <a:picLocks noChangeAspect="1"/>
          </p:cNvPicPr>
          <p:nvPr/>
        </p:nvPicPr>
        <p:blipFill>
          <a:blip r:embed="rId2">
            <a:extLst/>
          </a:blip>
          <a:srcRect l="0" t="34548" r="0" b="26497"/>
          <a:stretch>
            <a:fillRect/>
          </a:stretch>
        </p:blipFill>
        <p:spPr>
          <a:xfrm>
            <a:off x="1052512" y="957253"/>
            <a:ext cx="30407162" cy="789648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0" name="9800.jpg"/>
          <p:cNvPicPr>
            <a:picLocks noChangeAspect="1"/>
          </p:cNvPicPr>
          <p:nvPr/>
        </p:nvPicPr>
        <p:blipFill>
          <a:blip r:embed="rId2">
            <a:alphaModFix amt="11365"/>
            <a:extLst/>
          </a:blip>
          <a:stretch>
            <a:fillRect/>
          </a:stretch>
        </p:blipFill>
        <p:spPr>
          <a:xfrm>
            <a:off x="7580134" y="2334511"/>
            <a:ext cx="32512001" cy="20320001"/>
          </a:xfrm>
          <a:prstGeom prst="rect">
            <a:avLst/>
          </a:prstGeom>
          <a:ln w="12700">
            <a:miter lim="400000"/>
          </a:ln>
        </p:spPr>
      </p:pic>
      <p:sp>
        <p:nvSpPr>
          <p:cNvPr id="471" name="Shape 471"/>
          <p:cNvSpPr/>
          <p:nvPr/>
        </p:nvSpPr>
        <p:spPr>
          <a:xfrm>
            <a:off x="5107968" y="1177020"/>
            <a:ext cx="20241034" cy="3031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20000">
                <a:solidFill>
                  <a:srgbClr val="34669B"/>
                </a:solidFill>
                <a:latin typeface="Gill Sans Light"/>
                <a:ea typeface="Gill Sans Light"/>
                <a:cs typeface="Gill Sans Light"/>
                <a:sym typeface="Gill Sans Light"/>
              </a:defRPr>
            </a:lvl1pPr>
          </a:lstStyle>
          <a:p>
            <a:pPr/>
            <a:r>
              <a:t>Feature Importance</a:t>
            </a:r>
          </a:p>
        </p:txBody>
      </p:sp>
      <p:pic>
        <p:nvPicPr>
          <p:cNvPr id="472" name="feature_selection.png"/>
          <p:cNvPicPr>
            <a:picLocks noChangeAspect="1"/>
          </p:cNvPicPr>
          <p:nvPr/>
        </p:nvPicPr>
        <p:blipFill>
          <a:blip r:embed="rId3">
            <a:extLst/>
          </a:blip>
          <a:stretch>
            <a:fillRect/>
          </a:stretch>
        </p:blipFill>
        <p:spPr>
          <a:xfrm>
            <a:off x="89944" y="3848966"/>
            <a:ext cx="31590423" cy="1579521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4" name="6685.jpg"/>
          <p:cNvPicPr>
            <a:picLocks noChangeAspect="1"/>
          </p:cNvPicPr>
          <p:nvPr/>
        </p:nvPicPr>
        <p:blipFill>
          <a:blip r:embed="rId2">
            <a:extLst/>
          </a:blip>
          <a:srcRect l="7285" t="8976" r="5440" b="8976"/>
          <a:stretch>
            <a:fillRect/>
          </a:stretch>
        </p:blipFill>
        <p:spPr>
          <a:xfrm>
            <a:off x="11994900" y="6139222"/>
            <a:ext cx="20324165" cy="11941582"/>
          </a:xfrm>
          <a:prstGeom prst="rect">
            <a:avLst/>
          </a:prstGeom>
          <a:ln w="12700">
            <a:miter lim="400000"/>
          </a:ln>
        </p:spPr>
      </p:pic>
      <p:sp>
        <p:nvSpPr>
          <p:cNvPr id="135" name="Shape 135"/>
          <p:cNvSpPr/>
          <p:nvPr/>
        </p:nvSpPr>
        <p:spPr>
          <a:xfrm>
            <a:off x="2653444" y="17984432"/>
            <a:ext cx="29937503" cy="1"/>
          </a:xfrm>
          <a:prstGeom prst="line">
            <a:avLst/>
          </a:prstGeom>
          <a:ln w="63500">
            <a:solidFill>
              <a:srgbClr val="2D3754"/>
            </a:solidFill>
            <a:miter lim="400000"/>
          </a:ln>
        </p:spPr>
        <p:txBody>
          <a:bodyPr lIns="67733" tIns="67733" rIns="67733" bIns="67733" anchor="ctr"/>
          <a:lstStyle/>
          <a:p>
            <a:pPr>
              <a:defRPr sz="4600"/>
            </a:pPr>
          </a:p>
        </p:txBody>
      </p:sp>
      <p:sp>
        <p:nvSpPr>
          <p:cNvPr id="136" name="Shape 136"/>
          <p:cNvSpPr/>
          <p:nvPr/>
        </p:nvSpPr>
        <p:spPr>
          <a:xfrm>
            <a:off x="2372083" y="3204443"/>
            <a:ext cx="27072572" cy="36406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2000">
                <a:solidFill>
                  <a:srgbClr val="005493"/>
                </a:solidFill>
                <a:latin typeface="Gill Sans"/>
                <a:ea typeface="Gill Sans"/>
                <a:cs typeface="Gill Sans"/>
                <a:sym typeface="Gill Sans"/>
              </a:defRPr>
            </a:lvl1pPr>
          </a:lstStyle>
          <a:p>
            <a:pPr/>
            <a:r>
              <a:t>Who are the Stakeholders? Who will benefit from the findings?</a:t>
            </a:r>
          </a:p>
        </p:txBody>
      </p:sp>
      <p:sp>
        <p:nvSpPr>
          <p:cNvPr id="137" name="Shape 137"/>
          <p:cNvSpPr/>
          <p:nvPr/>
        </p:nvSpPr>
        <p:spPr>
          <a:xfrm>
            <a:off x="2622558" y="11161078"/>
            <a:ext cx="10302479" cy="11514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7000">
                <a:solidFill>
                  <a:schemeClr val="accent4"/>
                </a:solidFill>
                <a:latin typeface="Gill Sans Light"/>
                <a:ea typeface="Gill Sans Light"/>
                <a:cs typeface="Gill Sans Light"/>
                <a:sym typeface="Gill Sans Light"/>
              </a:defRPr>
            </a:lvl1pPr>
          </a:lstStyle>
          <a:p>
            <a:pPr/>
            <a:r>
              <a:t>Head of Claims Department</a:t>
            </a:r>
          </a:p>
        </p:txBody>
      </p:sp>
      <p:sp>
        <p:nvSpPr>
          <p:cNvPr id="138" name="Shape 138"/>
          <p:cNvSpPr/>
          <p:nvPr/>
        </p:nvSpPr>
        <p:spPr>
          <a:xfrm>
            <a:off x="2589177" y="9603908"/>
            <a:ext cx="10521640" cy="1151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7000">
                <a:solidFill>
                  <a:schemeClr val="accent4"/>
                </a:solidFill>
                <a:latin typeface="Gill Sans Light"/>
                <a:ea typeface="Gill Sans Light"/>
                <a:cs typeface="Gill Sans Light"/>
                <a:sym typeface="Gill Sans Light"/>
              </a:defRPr>
            </a:lvl1pPr>
          </a:lstStyle>
          <a:p>
            <a:pPr/>
            <a:r>
              <a:t>Head of Finance Department</a:t>
            </a:r>
          </a:p>
        </p:txBody>
      </p:sp>
      <p:sp>
        <p:nvSpPr>
          <p:cNvPr id="139" name="Shape 139"/>
          <p:cNvSpPr/>
          <p:nvPr/>
        </p:nvSpPr>
        <p:spPr>
          <a:xfrm>
            <a:off x="2553040" y="8046739"/>
            <a:ext cx="11641222" cy="1151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7000">
                <a:solidFill>
                  <a:schemeClr val="accent4"/>
                </a:solidFill>
                <a:latin typeface="Gill Sans Light"/>
                <a:ea typeface="Gill Sans Light"/>
                <a:cs typeface="Gill Sans Light"/>
                <a:sym typeface="Gill Sans Light"/>
              </a:defRPr>
            </a:lvl1pPr>
          </a:lstStyle>
          <a:p>
            <a:pPr/>
            <a:r>
              <a:t>Head of Marketing Department</a:t>
            </a:r>
          </a:p>
        </p:txBody>
      </p:sp>
      <p:sp>
        <p:nvSpPr>
          <p:cNvPr id="140" name="Shape 140"/>
          <p:cNvSpPr/>
          <p:nvPr/>
        </p:nvSpPr>
        <p:spPr>
          <a:xfrm>
            <a:off x="2684628" y="14275415"/>
            <a:ext cx="8327884" cy="1151468"/>
          </a:xfrm>
          <a:prstGeom prst="rect">
            <a:avLst/>
          </a:prstGeom>
          <a:solidFill>
            <a:schemeClr val="accent4"/>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7000">
                <a:solidFill>
                  <a:srgbClr val="FFFFFF"/>
                </a:solidFill>
                <a:latin typeface="Gill Sans Light"/>
                <a:ea typeface="Gill Sans Light"/>
                <a:cs typeface="Gill Sans Light"/>
                <a:sym typeface="Gill Sans Light"/>
              </a:defRPr>
            </a:lvl1pPr>
          </a:lstStyle>
          <a:p>
            <a:pPr/>
            <a:r>
              <a:t>Insurance Underwriter</a:t>
            </a:r>
          </a:p>
        </p:txBody>
      </p:sp>
      <p:sp>
        <p:nvSpPr>
          <p:cNvPr id="141" name="Shape 141"/>
          <p:cNvSpPr/>
          <p:nvPr/>
        </p:nvSpPr>
        <p:spPr>
          <a:xfrm>
            <a:off x="-27128586" y="3279978"/>
            <a:ext cx="27072571"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2000">
                <a:solidFill>
                  <a:srgbClr val="005493"/>
                </a:solidFill>
                <a:latin typeface="Gill Sans"/>
                <a:ea typeface="Gill Sans"/>
                <a:cs typeface="Gill Sans"/>
                <a:sym typeface="Gill Sans"/>
              </a:defRPr>
            </a:lvl1pPr>
          </a:lstStyle>
          <a:p>
            <a:pPr/>
            <a:r>
              <a:t>What does an Insurance Underwriter do?</a:t>
            </a:r>
          </a:p>
        </p:txBody>
      </p:sp>
      <p:sp>
        <p:nvSpPr>
          <p:cNvPr id="142" name="Shape 142"/>
          <p:cNvSpPr/>
          <p:nvPr/>
        </p:nvSpPr>
        <p:spPr>
          <a:xfrm>
            <a:off x="-15211565" y="5921926"/>
            <a:ext cx="14186284" cy="315935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677333">
              <a:defRPr sz="5000">
                <a:solidFill>
                  <a:srgbClr val="005493"/>
                </a:solidFill>
                <a:latin typeface="Gill Sans Light"/>
                <a:ea typeface="Gill Sans Light"/>
                <a:cs typeface="Gill Sans Light"/>
                <a:sym typeface="Gill Sans Light"/>
              </a:defRPr>
            </a:pPr>
            <a:r>
              <a:t>An insurance underwriter reviews and evaluates:</a:t>
            </a:r>
          </a:p>
          <a:p>
            <a:pPr marL="457200" indent="-457200" algn="l" defTabSz="457200">
              <a:tabLst>
                <a:tab pos="139700" algn="l"/>
                <a:tab pos="457200" algn="l"/>
              </a:tabLst>
              <a:defRPr sz="5000">
                <a:solidFill>
                  <a:srgbClr val="005493"/>
                </a:solidFill>
                <a:latin typeface="Gill Sans Light"/>
                <a:ea typeface="Gill Sans Light"/>
                <a:cs typeface="Gill Sans Light"/>
                <a:sym typeface="Gill Sans Light"/>
              </a:defRPr>
            </a:pPr>
            <a:r>
              <a:t>	▪	The level of risk you pose</a:t>
            </a:r>
          </a:p>
          <a:p>
            <a:pPr marL="457200" indent="-457200" algn="l" defTabSz="457200">
              <a:tabLst>
                <a:tab pos="139700" algn="l"/>
                <a:tab pos="457200" algn="l"/>
              </a:tabLst>
              <a:defRPr sz="5000">
                <a:solidFill>
                  <a:srgbClr val="005493"/>
                </a:solidFill>
                <a:latin typeface="Gill Sans Light"/>
                <a:ea typeface="Gill Sans Light"/>
                <a:cs typeface="Gill Sans Light"/>
                <a:sym typeface="Gill Sans Light"/>
              </a:defRPr>
            </a:pPr>
            <a:r>
              <a:t>	▪	Your premiums</a:t>
            </a:r>
          </a:p>
          <a:p>
            <a:pPr marL="457200" indent="-457200" algn="l" defTabSz="457200">
              <a:tabLst>
                <a:tab pos="139700" algn="l"/>
                <a:tab pos="457200" algn="l"/>
              </a:tabLst>
              <a:defRPr sz="5000">
                <a:solidFill>
                  <a:srgbClr val="005493"/>
                </a:solidFill>
                <a:latin typeface="Gill Sans Light"/>
                <a:ea typeface="Gill Sans Light"/>
                <a:cs typeface="Gill Sans Light"/>
                <a:sym typeface="Gill Sans Light"/>
              </a:defRPr>
            </a:pPr>
            <a:r>
              <a:t>	▪	The extent of coverage for which you are eligible</a:t>
            </a:r>
          </a:p>
        </p:txBody>
      </p:sp>
      <p:sp>
        <p:nvSpPr>
          <p:cNvPr id="143" name="Shape 143"/>
          <p:cNvSpPr/>
          <p:nvPr/>
        </p:nvSpPr>
        <p:spPr>
          <a:xfrm>
            <a:off x="-15211565" y="9750384"/>
            <a:ext cx="14186284" cy="1583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5000">
                <a:solidFill>
                  <a:srgbClr val="005493"/>
                </a:solidFill>
                <a:latin typeface="Gill Sans Light"/>
                <a:ea typeface="Gill Sans Light"/>
                <a:cs typeface="Gill Sans Light"/>
                <a:sym typeface="Gill Sans Light"/>
              </a:defRPr>
            </a:lvl1pPr>
          </a:lstStyle>
          <a:p>
            <a:pPr/>
            <a:r>
              <a:t>Calculate the appropriate premiums for the amount of coverage requested</a:t>
            </a:r>
          </a:p>
        </p:txBody>
      </p:sp>
      <p:sp>
        <p:nvSpPr>
          <p:cNvPr id="144" name="Shape 144"/>
          <p:cNvSpPr/>
          <p:nvPr/>
        </p:nvSpPr>
        <p:spPr>
          <a:xfrm>
            <a:off x="-15211565" y="11519629"/>
            <a:ext cx="14186284" cy="1583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677333">
              <a:defRPr sz="5000">
                <a:solidFill>
                  <a:srgbClr val="005493"/>
                </a:solidFill>
                <a:latin typeface="Gill Sans Light"/>
                <a:ea typeface="Gill Sans Light"/>
                <a:cs typeface="Gill Sans Light"/>
                <a:sym typeface="Gill Sans Light"/>
              </a:defRPr>
            </a:pPr>
            <a:r>
              <a:t>On-board more customers with low risk </a:t>
            </a:r>
          </a:p>
          <a:p>
            <a:pPr algn="l" defTabSz="677333">
              <a:defRPr sz="5000">
                <a:solidFill>
                  <a:srgbClr val="005493"/>
                </a:solidFill>
                <a:latin typeface="Gill Sans Light"/>
                <a:ea typeface="Gill Sans Light"/>
                <a:cs typeface="Gill Sans Light"/>
                <a:sym typeface="Gill Sans Light"/>
              </a:defRPr>
            </a:pPr>
            <a:r>
              <a:t>profile.</a:t>
            </a:r>
          </a:p>
        </p:txBody>
      </p:sp>
      <p:sp>
        <p:nvSpPr>
          <p:cNvPr id="145" name="Shape 145"/>
          <p:cNvSpPr/>
          <p:nvPr/>
        </p:nvSpPr>
        <p:spPr>
          <a:xfrm>
            <a:off x="-12149435" y="13564974"/>
            <a:ext cx="9361739" cy="30310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i="1" sz="5000">
                <a:solidFill>
                  <a:schemeClr val="accent4"/>
                </a:solidFill>
                <a:latin typeface="Gill Sans"/>
                <a:ea typeface="Gill Sans"/>
                <a:cs typeface="Gill Sans"/>
                <a:sym typeface="Gill Sans"/>
              </a:defRPr>
            </a:lvl1pPr>
          </a:lstStyle>
          <a:p>
            <a:pPr/>
            <a:r>
              <a:t>If an underwriter is too conservative, an insurance company may lose business. If they are too generous, the company may need to pay excessive claims</a:t>
            </a:r>
          </a:p>
        </p:txBody>
      </p:sp>
      <p:sp>
        <p:nvSpPr>
          <p:cNvPr id="146" name="Shape 146"/>
          <p:cNvSpPr/>
          <p:nvPr/>
        </p:nvSpPr>
        <p:spPr>
          <a:xfrm flipV="1">
            <a:off x="2690578" y="17949747"/>
            <a:ext cx="1" cy="2353017"/>
          </a:xfrm>
          <a:prstGeom prst="line">
            <a:avLst/>
          </a:prstGeom>
          <a:ln w="63500">
            <a:solidFill>
              <a:srgbClr val="005493"/>
            </a:solidFill>
            <a:miter lim="400000"/>
          </a:ln>
        </p:spPr>
        <p:txBody>
          <a:bodyPr lIns="67733" tIns="67733" rIns="67733" bIns="67733" anchor="ctr"/>
          <a:lstStyle/>
          <a:p>
            <a:pPr>
              <a:defRPr sz="4600"/>
            </a:pPr>
          </a:p>
        </p:txBody>
      </p:sp>
      <p:sp>
        <p:nvSpPr>
          <p:cNvPr id="147" name="Shape 147"/>
          <p:cNvSpPr/>
          <p:nvPr/>
        </p:nvSpPr>
        <p:spPr>
          <a:xfrm>
            <a:off x="2622558" y="12609588"/>
            <a:ext cx="10302479" cy="1151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defRPr sz="7000">
                <a:solidFill>
                  <a:schemeClr val="accent4"/>
                </a:solidFill>
                <a:latin typeface="Gill Sans Light"/>
                <a:ea typeface="Gill Sans Light"/>
                <a:cs typeface="Gill Sans Light"/>
                <a:sym typeface="Gill Sans Light"/>
              </a:defRPr>
            </a:lvl1pPr>
          </a:lstStyle>
          <a:p>
            <a:pPr/>
            <a:r>
              <a:t>Processing Department</a:t>
            </a:r>
          </a:p>
        </p:txBody>
      </p:sp>
    </p:spTree>
  </p:cSld>
  <p:clrMapOvr>
    <a:masterClrMapping/>
  </p:clrMapOvr>
  <mc:AlternateContent xmlns:mc="http://schemas.openxmlformats.org/markup-compatibility/2006">
    <mc:Choice xmlns:p14="http://schemas.microsoft.com/office/powerpoint/2010/main" Requires="p14">
      <p:transition spd="slow" advClick="0" advTm="0" p14:dur="2000">
        <p:push dir="r"/>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952878 0.000000" origin="layout" pathEditMode="relative">
                                      <p:cBhvr>
                                        <p:cTn id="6" dur="1000" fill="hold"/>
                                        <p:tgtEl>
                                          <p:spTgt spid="136"/>
                                        </p:tgtEl>
                                        <p:attrNameLst>
                                          <p:attrName>ppt_x</p:attrName>
                                          <p:attrName>ppt_y</p:attrName>
                                        </p:attrNameLst>
                                      </p:cBhvr>
                                    </p:animMotion>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956250 0.000000" origin="layout" pathEditMode="relative">
                                      <p:cBhvr>
                                        <p:cTn id="9" dur="1000" fill="hold"/>
                                        <p:tgtEl>
                                          <p:spTgt spid="139"/>
                                        </p:tgtEl>
                                        <p:attrNameLst>
                                          <p:attrName>ppt_x</p:attrName>
                                          <p:attrName>ppt_y</p:attrName>
                                        </p:attrNameLst>
                                      </p:cBhvr>
                                    </p:animMotion>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946201 0.000000" origin="layout" pathEditMode="relative">
                                      <p:cBhvr>
                                        <p:cTn id="12" dur="1000" fill="hold"/>
                                        <p:tgtEl>
                                          <p:spTgt spid="138"/>
                                        </p:tgtEl>
                                        <p:attrNameLst>
                                          <p:attrName>ppt_x</p:attrName>
                                          <p:attrName>ppt_y</p:attrName>
                                        </p:attrNameLst>
                                      </p:cBhvr>
                                    </p:animMotion>
                                  </p:childTnLst>
                                </p:cTn>
                              </p:par>
                            </p:childTnLst>
                          </p:cTn>
                        </p:par>
                        <p:par>
                          <p:cTn id="13" fill="hold">
                            <p:stCondLst>
                              <p:cond delay="0"/>
                            </p:stCondLst>
                            <p:childTnLst>
                              <p:par>
                                <p:cTn id="14" presetClass="path" nodeType="withEffect" presetSubtype="0" presetID="-1" grpId="4" accel="50000" decel="50000" fill="hold">
                                  <p:stCondLst>
                                    <p:cond delay="0"/>
                                  </p:stCondLst>
                                  <p:childTnLst>
                                    <p:animMotion path="M 0.000000 0.000000 L 0.975000 0.000000" origin="layout" pathEditMode="relative">
                                      <p:cBhvr>
                                        <p:cTn id="15" dur="1000" fill="hold"/>
                                        <p:tgtEl>
                                          <p:spTgt spid="137"/>
                                        </p:tgtEl>
                                        <p:attrNameLst>
                                          <p:attrName>ppt_x</p:attrName>
                                          <p:attrName>ppt_y</p:attrName>
                                        </p:attrNameLst>
                                      </p:cBhvr>
                                    </p:animMotion>
                                  </p:childTnLst>
                                </p:cTn>
                              </p:par>
                            </p:childTnLst>
                          </p:cTn>
                        </p:par>
                        <p:par>
                          <p:cTn id="16" fill="hold">
                            <p:stCondLst>
                              <p:cond delay="0"/>
                            </p:stCondLst>
                            <p:childTnLst>
                              <p:par>
                                <p:cTn id="17" presetClass="path" nodeType="withEffect" presetSubtype="0" presetID="-1" grpId="5" accel="50000" decel="50000" fill="hold">
                                  <p:stCondLst>
                                    <p:cond delay="0"/>
                                  </p:stCondLst>
                                  <p:childTnLst>
                                    <p:animMotion path="M 0.000000 0.000000 L 0.975000 0.000000" origin="layout" pathEditMode="relative">
                                      <p:cBhvr>
                                        <p:cTn id="18" dur="1000" fill="hold"/>
                                        <p:tgtEl>
                                          <p:spTgt spid="147"/>
                                        </p:tgtEl>
                                        <p:attrNameLst>
                                          <p:attrName>ppt_x</p:attrName>
                                          <p:attrName>ppt_y</p:attrName>
                                        </p:attrNameLst>
                                      </p:cBhvr>
                                    </p:animMotion>
                                  </p:childTnLst>
                                </p:cTn>
                              </p:par>
                            </p:childTnLst>
                          </p:cTn>
                        </p:par>
                        <p:par>
                          <p:cTn id="19" fill="hold">
                            <p:stCondLst>
                              <p:cond delay="0"/>
                            </p:stCondLst>
                            <p:childTnLst>
                              <p:par>
                                <p:cTn id="20" presetClass="path" nodeType="withEffect" presetSubtype="0" presetID="-1" grpId="6" accel="50000" decel="50000" fill="hold">
                                  <p:stCondLst>
                                    <p:cond delay="0"/>
                                  </p:stCondLst>
                                  <p:childTnLst>
                                    <p:animMotion path="M 0.000000 0.000000 L 0.971875 0.000000" origin="layout" pathEditMode="relative">
                                      <p:cBhvr>
                                        <p:cTn id="21" dur="1000" fill="hold"/>
                                        <p:tgtEl>
                                          <p:spTgt spid="140"/>
                                        </p:tgtEl>
                                        <p:attrNameLst>
                                          <p:attrName>ppt_x</p:attrName>
                                          <p:attrName>ppt_y</p:attrName>
                                        </p:attrNameLst>
                                      </p:cBhvr>
                                    </p:animMotion>
                                  </p:childTnLst>
                                </p:cTn>
                              </p:par>
                            </p:childTnLst>
                          </p:cTn>
                        </p:par>
                        <p:par>
                          <p:cTn id="22" fill="hold">
                            <p:stCondLst>
                              <p:cond delay="0"/>
                            </p:stCondLst>
                            <p:childTnLst>
                              <p:par>
                                <p:cTn id="23" presetClass="path" nodeType="withEffect" presetSubtype="0" presetID="-1" grpId="7" accel="50000" decel="50000" fill="hold">
                                  <p:stCondLst>
                                    <p:cond delay="0"/>
                                  </p:stCondLst>
                                  <p:childTnLst>
                                    <p:animMotion path="M 0.000000 0.000000 L 0.907378 0.000000" origin="layout" pathEditMode="relative">
                                      <p:cBhvr>
                                        <p:cTn id="24" dur="1000" fill="hold"/>
                                        <p:tgtEl>
                                          <p:spTgt spid="141"/>
                                        </p:tgtEl>
                                        <p:attrNameLst>
                                          <p:attrName>ppt_x</p:attrName>
                                          <p:attrName>ppt_y</p:attrName>
                                        </p:attrNameLst>
                                      </p:cBhvr>
                                    </p:animMotion>
                                  </p:childTnLst>
                                </p:cTn>
                              </p:par>
                            </p:childTnLst>
                          </p:cTn>
                        </p:par>
                        <p:par>
                          <p:cTn id="25" fill="hold">
                            <p:stCondLst>
                              <p:cond delay="0"/>
                            </p:stCondLst>
                            <p:childTnLst>
                              <p:par>
                                <p:cTn id="26" presetClass="path" nodeType="withEffect" presetSubtype="0" presetID="-1" grpId="8" accel="50000" decel="50000" fill="hold">
                                  <p:stCondLst>
                                    <p:cond delay="0"/>
                                  </p:stCondLst>
                                  <p:childTnLst>
                                    <p:animMotion path="M 0.000000 0.000000 L 0.542188 0.000000" origin="layout" pathEditMode="relative">
                                      <p:cBhvr>
                                        <p:cTn id="27" dur="1000" fill="hold"/>
                                        <p:tgtEl>
                                          <p:spTgt spid="142"/>
                                        </p:tgtEl>
                                        <p:attrNameLst>
                                          <p:attrName>ppt_x</p:attrName>
                                          <p:attrName>ppt_y</p:attrName>
                                        </p:attrNameLst>
                                      </p:cBhvr>
                                    </p:animMotion>
                                  </p:childTnLst>
                                </p:cTn>
                              </p:par>
                            </p:childTnLst>
                          </p:cTn>
                        </p:par>
                        <p:par>
                          <p:cTn id="28" fill="hold">
                            <p:stCondLst>
                              <p:cond delay="0"/>
                            </p:stCondLst>
                            <p:childTnLst>
                              <p:par>
                                <p:cTn id="29" presetClass="path" nodeType="withEffect" presetSubtype="0" presetID="-1" grpId="9" accel="50000" decel="50000" fill="hold">
                                  <p:stCondLst>
                                    <p:cond delay="0"/>
                                  </p:stCondLst>
                                  <p:childTnLst>
                                    <p:animMotion path="M 0.000000 0.000000 L 0.545312 -0.007208" origin="layout" pathEditMode="relative">
                                      <p:cBhvr>
                                        <p:cTn id="30" dur="1000" fill="hold"/>
                                        <p:tgtEl>
                                          <p:spTgt spid="143"/>
                                        </p:tgtEl>
                                        <p:attrNameLst>
                                          <p:attrName>ppt_x</p:attrName>
                                          <p:attrName>ppt_y</p:attrName>
                                        </p:attrNameLst>
                                      </p:cBhvr>
                                    </p:animMotion>
                                  </p:childTnLst>
                                </p:cTn>
                              </p:par>
                            </p:childTnLst>
                          </p:cTn>
                        </p:par>
                        <p:par>
                          <p:cTn id="31" fill="hold">
                            <p:stCondLst>
                              <p:cond delay="0"/>
                            </p:stCondLst>
                            <p:childTnLst>
                              <p:par>
                                <p:cTn id="32" presetClass="path" nodeType="withEffect" presetSubtype="0" presetID="-1" grpId="10" accel="50000" decel="50000" fill="hold">
                                  <p:stCondLst>
                                    <p:cond delay="0"/>
                                  </p:stCondLst>
                                  <p:childTnLst>
                                    <p:animMotion path="M 0.000000 0.000000 L 0.543750 -0.000000" origin="layout" pathEditMode="relative">
                                      <p:cBhvr>
                                        <p:cTn id="33" dur="1000" fill="hold"/>
                                        <p:tgtEl>
                                          <p:spTgt spid="144"/>
                                        </p:tgtEl>
                                        <p:attrNameLst>
                                          <p:attrName>ppt_x</p:attrName>
                                          <p:attrName>ppt_y</p:attrName>
                                        </p:attrNameLst>
                                      </p:cBhvr>
                                    </p:animMotion>
                                  </p:childTnLst>
                                </p:cTn>
                              </p:par>
                            </p:childTnLst>
                          </p:cTn>
                        </p:par>
                      </p:childTnLst>
                    </p:cTn>
                  </p:par>
                  <p:par>
                    <p:cTn id="34" fill="hold">
                      <p:stCondLst>
                        <p:cond delay="indefinite"/>
                      </p:stCondLst>
                      <p:childTnLst>
                        <p:par>
                          <p:cTn id="35" fill="hold">
                            <p:stCondLst>
                              <p:cond delay="0"/>
                            </p:stCondLst>
                            <p:childTnLst>
                              <p:par>
                                <p:cTn id="36" presetClass="path" nodeType="clickEffect" presetSubtype="0" presetID="-1" grpId="11" accel="50000" decel="50000" fill="hold">
                                  <p:stCondLst>
                                    <p:cond delay="0"/>
                                  </p:stCondLst>
                                  <p:childTnLst>
                                    <p:animMotion path="M 0.000000 0.000000 L 0.449219 -0.002500" origin="layout" pathEditMode="relative">
                                      <p:cBhvr>
                                        <p:cTn id="37" dur="1000" fill="hold"/>
                                        <p:tgtEl>
                                          <p:spTgt spid="145"/>
                                        </p:tgtEl>
                                        <p:attrNameLst>
                                          <p:attrName>ppt_x</p:attrName>
                                          <p:attrName>ppt_y</p:attrName>
                                        </p:attrNameLst>
                                      </p:cBhvr>
                                    </p:animMotion>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12" fill="hold">
                                  <p:stCondLst>
                                    <p:cond delay="0"/>
                                  </p:stCondLst>
                                  <p:iterate type="el" backwards="0">
                                    <p:tmAbs val="0"/>
                                  </p:iterate>
                                  <p:childTnLst>
                                    <p:set>
                                      <p:cBhvr>
                                        <p:cTn id="41" fill="hold"/>
                                        <p:tgtEl>
                                          <p:spTgt spid="146"/>
                                        </p:tgtEl>
                                        <p:attrNameLst>
                                          <p:attrName>style.visibility</p:attrName>
                                        </p:attrNameLst>
                                      </p:cBhvr>
                                      <p:to>
                                        <p:strVal val="visible"/>
                                      </p:to>
                                    </p:set>
                                    <p:animEffect filter="dissolve" transition="in">
                                      <p:cBhvr>
                                        <p:cTn id="42" dur="1000"/>
                                        <p:tgtEl>
                                          <p:spTgt spid="1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6" grpId="12"/>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477" name="Group 477"/>
          <p:cNvGrpSpPr/>
          <p:nvPr/>
        </p:nvGrpSpPr>
        <p:grpSpPr>
          <a:xfrm>
            <a:off x="-55641" y="3667222"/>
            <a:ext cx="32623281" cy="15362395"/>
            <a:chOff x="0" y="0"/>
            <a:chExt cx="32623280" cy="15362394"/>
          </a:xfrm>
        </p:grpSpPr>
        <p:pic>
          <p:nvPicPr>
            <p:cNvPr id="474" name="2957295.jpg"/>
            <p:cNvPicPr>
              <a:picLocks noChangeAspect="1"/>
            </p:cNvPicPr>
            <p:nvPr/>
          </p:nvPicPr>
          <p:blipFill>
            <a:blip r:embed="rId2">
              <a:extLst/>
            </a:blip>
            <a:srcRect l="13639" t="29235" r="13207" b="20204"/>
            <a:stretch>
              <a:fillRect/>
            </a:stretch>
          </p:blipFill>
          <p:spPr>
            <a:xfrm>
              <a:off x="0" y="330516"/>
              <a:ext cx="32623281" cy="15031879"/>
            </a:xfrm>
            <a:prstGeom prst="rect">
              <a:avLst/>
            </a:prstGeom>
            <a:ln w="12700" cap="flat">
              <a:noFill/>
              <a:miter lim="400000"/>
            </a:ln>
            <a:effectLst/>
          </p:spPr>
        </p:pic>
        <p:sp>
          <p:nvSpPr>
            <p:cNvPr id="475" name="Shape 475"/>
            <p:cNvSpPr/>
            <p:nvPr/>
          </p:nvSpPr>
          <p:spPr>
            <a:xfrm>
              <a:off x="11270808" y="0"/>
              <a:ext cx="10081509" cy="1270000"/>
            </a:xfrm>
            <a:prstGeom prst="rect">
              <a:avLst/>
            </a:prstGeom>
            <a:solidFill>
              <a:srgbClr val="FFFFFF"/>
            </a:solidFill>
            <a:ln w="12700" cap="flat">
              <a:noFill/>
              <a:miter lim="400000"/>
            </a:ln>
            <a:effectLst/>
          </p:spPr>
          <p:txBody>
            <a:bodyPr wrap="square" lIns="67733" tIns="67733" rIns="67733" bIns="67733" numCol="1" anchor="ctr">
              <a:noAutofit/>
            </a:bodyPr>
            <a:lstStyle/>
            <a:p>
              <a:pPr>
                <a:defRPr sz="4600">
                  <a:solidFill>
                    <a:srgbClr val="FFFFFF"/>
                  </a:solidFill>
                </a:defRPr>
              </a:pPr>
            </a:p>
          </p:txBody>
        </p:sp>
        <p:sp>
          <p:nvSpPr>
            <p:cNvPr id="476" name="Shape 476"/>
            <p:cNvSpPr/>
            <p:nvPr/>
          </p:nvSpPr>
          <p:spPr>
            <a:xfrm>
              <a:off x="13077931" y="1661146"/>
              <a:ext cx="6867239" cy="1893863"/>
            </a:xfrm>
            <a:prstGeom prst="rect">
              <a:avLst/>
            </a:prstGeom>
            <a:solidFill>
              <a:srgbClr val="FFFFFF"/>
            </a:solidFill>
            <a:ln w="12700" cap="flat">
              <a:noFill/>
              <a:miter lim="400000"/>
            </a:ln>
            <a:effectLst/>
          </p:spPr>
          <p:txBody>
            <a:bodyPr wrap="square" lIns="67733" tIns="67733" rIns="67733" bIns="67733" numCol="1" anchor="ctr">
              <a:noAutofit/>
            </a:bodyPr>
            <a:lstStyle/>
            <a:p>
              <a:pPr>
                <a:defRPr sz="4600">
                  <a:solidFill>
                    <a:srgbClr val="FFFFFF"/>
                  </a:solidFill>
                </a:defRPr>
              </a:pPr>
            </a:p>
          </p:txBody>
        </p:sp>
      </p:grpSp>
      <p:sp>
        <p:nvSpPr>
          <p:cNvPr id="478" name="Shape 478"/>
          <p:cNvSpPr/>
          <p:nvPr/>
        </p:nvSpPr>
        <p:spPr>
          <a:xfrm>
            <a:off x="3752092" y="631055"/>
            <a:ext cx="25007816"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40000">
                <a:solidFill>
                  <a:srgbClr val="123C51"/>
                </a:solidFill>
                <a:latin typeface="Gill Sans"/>
                <a:ea typeface="Gill Sans"/>
                <a:cs typeface="Gill Sans"/>
                <a:sym typeface="Gill Sans"/>
              </a:defRPr>
            </a:lvl1pPr>
          </a:lstStyle>
          <a:p>
            <a:pPr>
              <a:defRPr>
                <a:solidFill>
                  <a:srgbClr val="4180A1"/>
                </a:solidFill>
              </a:defRPr>
            </a:pPr>
            <a:r>
              <a:rPr>
                <a:solidFill>
                  <a:srgbClr val="123C51"/>
                </a:solidFill>
              </a:rPr>
              <a:t>Conclusion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0" name="sign-post-5655110_1280.png"/>
          <p:cNvPicPr>
            <a:picLocks noChangeAspect="1"/>
          </p:cNvPicPr>
          <p:nvPr/>
        </p:nvPicPr>
        <p:blipFill>
          <a:blip r:embed="rId2">
            <a:alphaModFix amt="69827"/>
            <a:extLst/>
          </a:blip>
          <a:stretch>
            <a:fillRect/>
          </a:stretch>
        </p:blipFill>
        <p:spPr>
          <a:xfrm>
            <a:off x="-34953" y="-21366"/>
            <a:ext cx="13569850" cy="20362732"/>
          </a:xfrm>
          <a:prstGeom prst="rect">
            <a:avLst/>
          </a:prstGeom>
          <a:ln w="12700">
            <a:miter lim="400000"/>
          </a:ln>
        </p:spPr>
      </p:pic>
      <p:sp>
        <p:nvSpPr>
          <p:cNvPr id="481" name="Shape 481"/>
          <p:cNvSpPr/>
          <p:nvPr/>
        </p:nvSpPr>
        <p:spPr>
          <a:xfrm>
            <a:off x="9882880" y="-21078"/>
            <a:ext cx="10219317" cy="3056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20000">
                <a:solidFill>
                  <a:srgbClr val="36454C"/>
                </a:solidFill>
                <a:latin typeface="Gill Sans"/>
                <a:ea typeface="Gill Sans"/>
                <a:cs typeface="Gill Sans"/>
                <a:sym typeface="Gill Sans"/>
              </a:defRPr>
            </a:pPr>
            <a:r>
              <a:rPr>
                <a:solidFill>
                  <a:srgbClr val="941100"/>
                </a:solidFill>
              </a:rPr>
              <a:t>Lea</a:t>
            </a:r>
            <a:r>
              <a:rPr>
                <a:solidFill>
                  <a:srgbClr val="E3968B"/>
                </a:solidFill>
              </a:rPr>
              <a:t>rnings</a:t>
            </a:r>
          </a:p>
        </p:txBody>
      </p:sp>
      <p:sp>
        <p:nvSpPr>
          <p:cNvPr id="482" name="Shape 482"/>
          <p:cNvSpPr/>
          <p:nvPr/>
        </p:nvSpPr>
        <p:spPr>
          <a:xfrm>
            <a:off x="14379962" y="3435813"/>
            <a:ext cx="17325936" cy="1888067"/>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To make payments more affordable we need to have customers with low risk profile. Those will tends to claim less and hence the business can make more revenue/profit accordingly.</a:t>
            </a:r>
          </a:p>
        </p:txBody>
      </p:sp>
      <p:sp>
        <p:nvSpPr>
          <p:cNvPr id="483" name="Shape 483"/>
          <p:cNvSpPr/>
          <p:nvPr/>
        </p:nvSpPr>
        <p:spPr>
          <a:xfrm>
            <a:off x="14379962" y="5724303"/>
            <a:ext cx="17325936" cy="2472268"/>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The risk to the insurance company increases based on the age of the customer.  The claim ratio for the higher age group is 11%, so as to further reduce the risk to the insurance companies we need to cap the duration of insurance to 30 days instead of current average of 46 days.</a:t>
            </a:r>
          </a:p>
        </p:txBody>
      </p:sp>
      <p:sp>
        <p:nvSpPr>
          <p:cNvPr id="484" name="Shape 484"/>
          <p:cNvSpPr/>
          <p:nvPr/>
        </p:nvSpPr>
        <p:spPr>
          <a:xfrm>
            <a:off x="14379962" y="8596993"/>
            <a:ext cx="17325936" cy="1303868"/>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As per the data customer trvalleing to Singapore, USA and South Africa have claimed the most. Thus the insurance company should charge the higher premium.</a:t>
            </a:r>
          </a:p>
        </p:txBody>
      </p:sp>
      <p:sp>
        <p:nvSpPr>
          <p:cNvPr id="485" name="Shape 485"/>
          <p:cNvSpPr/>
          <p:nvPr/>
        </p:nvSpPr>
        <p:spPr>
          <a:xfrm>
            <a:off x="14379962" y="10301284"/>
            <a:ext cx="17325936" cy="1303867"/>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Low risk profile customers should be charged with a low premium of policy in order to ensure that we have more people buying up policies.</a:t>
            </a:r>
          </a:p>
        </p:txBody>
      </p:sp>
      <p:sp>
        <p:nvSpPr>
          <p:cNvPr id="486" name="Shape 486"/>
          <p:cNvSpPr/>
          <p:nvPr/>
        </p:nvSpPr>
        <p:spPr>
          <a:xfrm>
            <a:off x="14379962" y="12005574"/>
            <a:ext cx="17325936" cy="1303868"/>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Further Data than would be beneficial:  Purpose of travel and source country, Amount Claimed and Amount Sanctioned. </a:t>
            </a:r>
          </a:p>
        </p:txBody>
      </p:sp>
      <p:sp>
        <p:nvSpPr>
          <p:cNvPr id="487" name="Shape 487"/>
          <p:cNvSpPr/>
          <p:nvPr/>
        </p:nvSpPr>
        <p:spPr>
          <a:xfrm>
            <a:off x="14379962" y="13709864"/>
            <a:ext cx="17325936" cy="719668"/>
          </a:xfrm>
          <a:prstGeom prst="rect">
            <a:avLst/>
          </a:prstGeom>
          <a:solidFill>
            <a:srgbClr val="BC5D6B"/>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4000">
                <a:solidFill>
                  <a:srgbClr val="FFFFFF"/>
                </a:solidFill>
                <a:latin typeface="Gill Sans"/>
                <a:ea typeface="Gill Sans"/>
                <a:cs typeface="Gill Sans"/>
                <a:sym typeface="Gill Sans"/>
              </a:defRPr>
            </a:lvl1pPr>
          </a:lstStyle>
          <a:p>
            <a:pPr/>
            <a:r>
              <a:t>Further Data than would be beneficial:  Customer profession, education, income.</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9" name="Shape 489"/>
          <p:cNvSpPr/>
          <p:nvPr/>
        </p:nvSpPr>
        <p:spPr>
          <a:xfrm>
            <a:off x="772123" y="10603547"/>
            <a:ext cx="3609748" cy="12911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EA5D5A"/>
                </a:solidFill>
                <a:latin typeface="Gill Sans"/>
                <a:ea typeface="Gill Sans"/>
                <a:cs typeface="Gill Sans"/>
                <a:sym typeface="Gill Sans"/>
              </a:defRPr>
            </a:lvl1pPr>
          </a:lstStyle>
          <a:p>
            <a:pPr>
              <a:defRPr sz="10000">
                <a:solidFill>
                  <a:srgbClr val="F9D6C4"/>
                </a:solidFill>
              </a:defRPr>
            </a:pPr>
            <a:r>
              <a:rPr sz="8000">
                <a:solidFill>
                  <a:srgbClr val="EA5D5A"/>
                </a:solidFill>
              </a:rPr>
              <a:t>Strategy</a:t>
            </a:r>
          </a:p>
        </p:txBody>
      </p:sp>
      <p:sp>
        <p:nvSpPr>
          <p:cNvPr id="490" name="Shape 490"/>
          <p:cNvSpPr/>
          <p:nvPr/>
        </p:nvSpPr>
        <p:spPr>
          <a:xfrm>
            <a:off x="772123" y="15623014"/>
            <a:ext cx="3609748" cy="12911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8000">
                <a:solidFill>
                  <a:srgbClr val="EA5D5A"/>
                </a:solidFill>
                <a:latin typeface="Gill Sans"/>
                <a:ea typeface="Gill Sans"/>
                <a:cs typeface="Gill Sans"/>
                <a:sym typeface="Gill Sans"/>
              </a:defRPr>
            </a:lvl1pPr>
          </a:lstStyle>
          <a:p>
            <a:pPr>
              <a:defRPr sz="10000">
                <a:solidFill>
                  <a:srgbClr val="F9D6C4"/>
                </a:solidFill>
              </a:defRPr>
            </a:pPr>
            <a:r>
              <a:rPr sz="8000">
                <a:solidFill>
                  <a:srgbClr val="EA5D5A"/>
                </a:solidFill>
              </a:rPr>
              <a:t>Strategy</a:t>
            </a:r>
          </a:p>
        </p:txBody>
      </p:sp>
      <p:sp>
        <p:nvSpPr>
          <p:cNvPr id="491" name="Shape 491"/>
          <p:cNvSpPr/>
          <p:nvPr/>
        </p:nvSpPr>
        <p:spPr>
          <a:xfrm>
            <a:off x="4564761" y="9471418"/>
            <a:ext cx="1860752"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4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1</a:t>
            </a:r>
          </a:p>
        </p:txBody>
      </p:sp>
      <p:sp>
        <p:nvSpPr>
          <p:cNvPr id="492" name="Shape 492"/>
          <p:cNvSpPr/>
          <p:nvPr/>
        </p:nvSpPr>
        <p:spPr>
          <a:xfrm>
            <a:off x="6483202" y="10813097"/>
            <a:ext cx="2815646"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Presicion</a:t>
            </a:r>
          </a:p>
        </p:txBody>
      </p:sp>
      <p:sp>
        <p:nvSpPr>
          <p:cNvPr id="493" name="Shape 493"/>
          <p:cNvSpPr/>
          <p:nvPr/>
        </p:nvSpPr>
        <p:spPr>
          <a:xfrm>
            <a:off x="25974166" y="9183274"/>
            <a:ext cx="5173592"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Computation Time</a:t>
            </a:r>
          </a:p>
        </p:txBody>
      </p:sp>
      <p:sp>
        <p:nvSpPr>
          <p:cNvPr id="494" name="Shape 494"/>
          <p:cNvSpPr/>
          <p:nvPr/>
        </p:nvSpPr>
        <p:spPr>
          <a:xfrm>
            <a:off x="11397793" y="9183274"/>
            <a:ext cx="2574840"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0.5</a:t>
            </a:r>
          </a:p>
        </p:txBody>
      </p:sp>
      <p:sp>
        <p:nvSpPr>
          <p:cNvPr id="495" name="Shape 495"/>
          <p:cNvSpPr/>
          <p:nvPr/>
        </p:nvSpPr>
        <p:spPr>
          <a:xfrm>
            <a:off x="14313067" y="9183274"/>
            <a:ext cx="2574840"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0.7</a:t>
            </a:r>
          </a:p>
        </p:txBody>
      </p:sp>
      <p:sp>
        <p:nvSpPr>
          <p:cNvPr id="496" name="Shape 496"/>
          <p:cNvSpPr/>
          <p:nvPr/>
        </p:nvSpPr>
        <p:spPr>
          <a:xfrm>
            <a:off x="17228342" y="9183274"/>
            <a:ext cx="2574839"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0.9</a:t>
            </a:r>
          </a:p>
        </p:txBody>
      </p:sp>
      <p:sp>
        <p:nvSpPr>
          <p:cNvPr id="497" name="Shape 497"/>
          <p:cNvSpPr/>
          <p:nvPr/>
        </p:nvSpPr>
        <p:spPr>
          <a:xfrm>
            <a:off x="20143616" y="9183274"/>
            <a:ext cx="2574840"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0.95</a:t>
            </a:r>
          </a:p>
        </p:txBody>
      </p:sp>
      <p:sp>
        <p:nvSpPr>
          <p:cNvPr id="498" name="Shape 498"/>
          <p:cNvSpPr/>
          <p:nvPr/>
        </p:nvSpPr>
        <p:spPr>
          <a:xfrm>
            <a:off x="23058890" y="9183274"/>
            <a:ext cx="2574839"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0.98</a:t>
            </a:r>
          </a:p>
        </p:txBody>
      </p:sp>
      <p:sp>
        <p:nvSpPr>
          <p:cNvPr id="499" name="Shape 499"/>
          <p:cNvSpPr/>
          <p:nvPr/>
        </p:nvSpPr>
        <p:spPr>
          <a:xfrm>
            <a:off x="11392430" y="8051788"/>
            <a:ext cx="14246666" cy="8720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Threshold Values</a:t>
            </a:r>
          </a:p>
        </p:txBody>
      </p:sp>
      <p:sp>
        <p:nvSpPr>
          <p:cNvPr id="500" name="Shape 500"/>
          <p:cNvSpPr/>
          <p:nvPr/>
        </p:nvSpPr>
        <p:spPr>
          <a:xfrm>
            <a:off x="11397794" y="12093618"/>
            <a:ext cx="2574839"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99.88</a:t>
            </a:r>
          </a:p>
        </p:txBody>
      </p:sp>
      <p:sp>
        <p:nvSpPr>
          <p:cNvPr id="501" name="Shape 501"/>
          <p:cNvSpPr/>
          <p:nvPr/>
        </p:nvSpPr>
        <p:spPr>
          <a:xfrm>
            <a:off x="14313068" y="12093618"/>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99.3</a:t>
            </a:r>
          </a:p>
        </p:txBody>
      </p:sp>
      <p:sp>
        <p:nvSpPr>
          <p:cNvPr id="502" name="Shape 502"/>
          <p:cNvSpPr/>
          <p:nvPr/>
        </p:nvSpPr>
        <p:spPr>
          <a:xfrm>
            <a:off x="17228343" y="12093618"/>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95.63</a:t>
            </a:r>
          </a:p>
        </p:txBody>
      </p:sp>
      <p:sp>
        <p:nvSpPr>
          <p:cNvPr id="503" name="Shape 503"/>
          <p:cNvSpPr/>
          <p:nvPr/>
        </p:nvSpPr>
        <p:spPr>
          <a:xfrm>
            <a:off x="20143618" y="12093618"/>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91.68</a:t>
            </a:r>
          </a:p>
        </p:txBody>
      </p:sp>
      <p:sp>
        <p:nvSpPr>
          <p:cNvPr id="504" name="Shape 504"/>
          <p:cNvSpPr/>
          <p:nvPr/>
        </p:nvSpPr>
        <p:spPr>
          <a:xfrm>
            <a:off x="23058891" y="12093618"/>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81.79</a:t>
            </a:r>
          </a:p>
        </p:txBody>
      </p:sp>
      <p:sp>
        <p:nvSpPr>
          <p:cNvPr id="505" name="Shape 505"/>
          <p:cNvSpPr/>
          <p:nvPr/>
        </p:nvSpPr>
        <p:spPr>
          <a:xfrm>
            <a:off x="6483202" y="12049656"/>
            <a:ext cx="2815646" cy="8720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Recall</a:t>
            </a:r>
          </a:p>
        </p:txBody>
      </p:sp>
      <p:sp>
        <p:nvSpPr>
          <p:cNvPr id="506" name="Shape 506"/>
          <p:cNvSpPr/>
          <p:nvPr/>
        </p:nvSpPr>
        <p:spPr>
          <a:xfrm>
            <a:off x="6483202" y="13286215"/>
            <a:ext cx="2815646" cy="8720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F1 Score</a:t>
            </a:r>
          </a:p>
        </p:txBody>
      </p:sp>
      <p:sp>
        <p:nvSpPr>
          <p:cNvPr id="507" name="Shape 507"/>
          <p:cNvSpPr/>
          <p:nvPr/>
        </p:nvSpPr>
        <p:spPr>
          <a:xfrm>
            <a:off x="3608351" y="14522774"/>
            <a:ext cx="2685869"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60000"/>
              </a:lnSpc>
              <a:defRPr spc="-12799" sz="40000">
                <a:solidFill>
                  <a:srgbClr val="EA5D5A"/>
                </a:solidFill>
                <a:latin typeface="Gill Sans"/>
                <a:ea typeface="Gill Sans"/>
                <a:cs typeface="Gill Sans"/>
                <a:sym typeface="Gill Sans"/>
              </a:defRPr>
            </a:lvl1pPr>
          </a:lstStyle>
          <a:p>
            <a:pPr>
              <a:defRPr>
                <a:solidFill>
                  <a:srgbClr val="F9D6C4"/>
                </a:solidFill>
              </a:defRPr>
            </a:pPr>
            <a:r>
              <a:rPr>
                <a:solidFill>
                  <a:srgbClr val="EA5D5A"/>
                </a:solidFill>
              </a:rPr>
              <a:t>11</a:t>
            </a:r>
          </a:p>
        </p:txBody>
      </p:sp>
      <p:sp>
        <p:nvSpPr>
          <p:cNvPr id="508" name="Shape 508"/>
          <p:cNvSpPr/>
          <p:nvPr/>
        </p:nvSpPr>
        <p:spPr>
          <a:xfrm>
            <a:off x="6483202" y="15832564"/>
            <a:ext cx="2815646" cy="8720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Presicion</a:t>
            </a:r>
          </a:p>
        </p:txBody>
      </p:sp>
      <p:sp>
        <p:nvSpPr>
          <p:cNvPr id="509" name="Shape 509"/>
          <p:cNvSpPr/>
          <p:nvPr/>
        </p:nvSpPr>
        <p:spPr>
          <a:xfrm>
            <a:off x="6483202" y="17069124"/>
            <a:ext cx="2815646" cy="8720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Recall</a:t>
            </a:r>
          </a:p>
        </p:txBody>
      </p:sp>
      <p:sp>
        <p:nvSpPr>
          <p:cNvPr id="510" name="Shape 510"/>
          <p:cNvSpPr/>
          <p:nvPr/>
        </p:nvSpPr>
        <p:spPr>
          <a:xfrm>
            <a:off x="6483202" y="18305684"/>
            <a:ext cx="2815646" cy="8720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a:ea typeface="Gill Sans"/>
                <a:cs typeface="Gill Sans"/>
                <a:sym typeface="Gill Sans"/>
              </a:defRPr>
            </a:lvl1pPr>
          </a:lstStyle>
          <a:p>
            <a:pPr/>
            <a:r>
              <a:t>F1 Score</a:t>
            </a:r>
          </a:p>
        </p:txBody>
      </p:sp>
      <p:sp>
        <p:nvSpPr>
          <p:cNvPr id="511" name="Shape 511"/>
          <p:cNvSpPr/>
          <p:nvPr/>
        </p:nvSpPr>
        <p:spPr>
          <a:xfrm>
            <a:off x="11397793" y="10857059"/>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95.7</a:t>
            </a:r>
          </a:p>
        </p:txBody>
      </p:sp>
      <p:sp>
        <p:nvSpPr>
          <p:cNvPr id="512" name="Shape 512"/>
          <p:cNvSpPr/>
          <p:nvPr/>
        </p:nvSpPr>
        <p:spPr>
          <a:xfrm>
            <a:off x="14313068" y="10857059"/>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97.62</a:t>
            </a:r>
          </a:p>
        </p:txBody>
      </p:sp>
      <p:sp>
        <p:nvSpPr>
          <p:cNvPr id="513" name="Shape 513"/>
          <p:cNvSpPr/>
          <p:nvPr/>
        </p:nvSpPr>
        <p:spPr>
          <a:xfrm>
            <a:off x="17228343" y="10857059"/>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98.89</a:t>
            </a:r>
          </a:p>
        </p:txBody>
      </p:sp>
      <p:sp>
        <p:nvSpPr>
          <p:cNvPr id="514" name="Shape 514"/>
          <p:cNvSpPr/>
          <p:nvPr/>
        </p:nvSpPr>
        <p:spPr>
          <a:xfrm>
            <a:off x="20143618" y="10857059"/>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99.22</a:t>
            </a:r>
          </a:p>
        </p:txBody>
      </p:sp>
      <p:sp>
        <p:nvSpPr>
          <p:cNvPr id="515" name="Shape 515"/>
          <p:cNvSpPr/>
          <p:nvPr/>
        </p:nvSpPr>
        <p:spPr>
          <a:xfrm>
            <a:off x="23058891" y="10857059"/>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99.32</a:t>
            </a:r>
          </a:p>
        </p:txBody>
      </p:sp>
      <p:sp>
        <p:nvSpPr>
          <p:cNvPr id="516" name="Shape 516"/>
          <p:cNvSpPr/>
          <p:nvPr/>
        </p:nvSpPr>
        <p:spPr>
          <a:xfrm>
            <a:off x="11397794" y="13330177"/>
            <a:ext cx="2574839"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97.74</a:t>
            </a:r>
          </a:p>
        </p:txBody>
      </p:sp>
      <p:sp>
        <p:nvSpPr>
          <p:cNvPr id="517" name="Shape 517"/>
          <p:cNvSpPr/>
          <p:nvPr/>
        </p:nvSpPr>
        <p:spPr>
          <a:xfrm>
            <a:off x="14313068" y="13330177"/>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98.45</a:t>
            </a:r>
          </a:p>
        </p:txBody>
      </p:sp>
      <p:sp>
        <p:nvSpPr>
          <p:cNvPr id="518" name="Shape 518"/>
          <p:cNvSpPr/>
          <p:nvPr/>
        </p:nvSpPr>
        <p:spPr>
          <a:xfrm>
            <a:off x="17228343" y="13330177"/>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97.23</a:t>
            </a:r>
          </a:p>
        </p:txBody>
      </p:sp>
      <p:sp>
        <p:nvSpPr>
          <p:cNvPr id="519" name="Shape 519"/>
          <p:cNvSpPr/>
          <p:nvPr/>
        </p:nvSpPr>
        <p:spPr>
          <a:xfrm>
            <a:off x="20143618" y="13330177"/>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95.3</a:t>
            </a:r>
          </a:p>
        </p:txBody>
      </p:sp>
      <p:sp>
        <p:nvSpPr>
          <p:cNvPr id="520" name="Shape 520"/>
          <p:cNvSpPr/>
          <p:nvPr/>
        </p:nvSpPr>
        <p:spPr>
          <a:xfrm>
            <a:off x="23058891" y="13330177"/>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89.7</a:t>
            </a:r>
          </a:p>
        </p:txBody>
      </p:sp>
      <p:sp>
        <p:nvSpPr>
          <p:cNvPr id="521" name="Shape 521"/>
          <p:cNvSpPr/>
          <p:nvPr/>
        </p:nvSpPr>
        <p:spPr>
          <a:xfrm>
            <a:off x="25974166" y="10850709"/>
            <a:ext cx="5173592" cy="334518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600">
                <a:solidFill>
                  <a:srgbClr val="FFFFFF"/>
                </a:solidFill>
                <a:latin typeface="Gill Sans Light"/>
                <a:ea typeface="Gill Sans Light"/>
                <a:cs typeface="Gill Sans Light"/>
                <a:sym typeface="Gill Sans Light"/>
              </a:defRPr>
            </a:lvl1pPr>
          </a:lstStyle>
          <a:p>
            <a:pPr/>
            <a:r>
              <a:t>17.82 secs</a:t>
            </a:r>
          </a:p>
        </p:txBody>
      </p:sp>
      <p:sp>
        <p:nvSpPr>
          <p:cNvPr id="522" name="Shape 522"/>
          <p:cNvSpPr/>
          <p:nvPr/>
        </p:nvSpPr>
        <p:spPr>
          <a:xfrm>
            <a:off x="11397794" y="17046204"/>
            <a:ext cx="2574839"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99.9</a:t>
            </a:r>
          </a:p>
        </p:txBody>
      </p:sp>
      <p:sp>
        <p:nvSpPr>
          <p:cNvPr id="523" name="Shape 523"/>
          <p:cNvSpPr/>
          <p:nvPr/>
        </p:nvSpPr>
        <p:spPr>
          <a:xfrm>
            <a:off x="14313068" y="17046204"/>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99.34</a:t>
            </a:r>
          </a:p>
        </p:txBody>
      </p:sp>
      <p:sp>
        <p:nvSpPr>
          <p:cNvPr id="524" name="Shape 524"/>
          <p:cNvSpPr/>
          <p:nvPr/>
        </p:nvSpPr>
        <p:spPr>
          <a:xfrm>
            <a:off x="17228343" y="17046204"/>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95.07</a:t>
            </a:r>
          </a:p>
        </p:txBody>
      </p:sp>
      <p:sp>
        <p:nvSpPr>
          <p:cNvPr id="525" name="Shape 525"/>
          <p:cNvSpPr/>
          <p:nvPr/>
        </p:nvSpPr>
        <p:spPr>
          <a:xfrm>
            <a:off x="20143618" y="17046204"/>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90.47</a:t>
            </a:r>
          </a:p>
        </p:txBody>
      </p:sp>
      <p:sp>
        <p:nvSpPr>
          <p:cNvPr id="526" name="Shape 526"/>
          <p:cNvSpPr/>
          <p:nvPr/>
        </p:nvSpPr>
        <p:spPr>
          <a:xfrm>
            <a:off x="23058891" y="17046204"/>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80.86</a:t>
            </a:r>
          </a:p>
        </p:txBody>
      </p:sp>
      <p:sp>
        <p:nvSpPr>
          <p:cNvPr id="527" name="Shape 527"/>
          <p:cNvSpPr/>
          <p:nvPr/>
        </p:nvSpPr>
        <p:spPr>
          <a:xfrm>
            <a:off x="11397793" y="15809646"/>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95.21</a:t>
            </a:r>
          </a:p>
        </p:txBody>
      </p:sp>
      <p:sp>
        <p:nvSpPr>
          <p:cNvPr id="528" name="Shape 528"/>
          <p:cNvSpPr/>
          <p:nvPr/>
        </p:nvSpPr>
        <p:spPr>
          <a:xfrm>
            <a:off x="14313068" y="15809646"/>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97.38</a:t>
            </a:r>
          </a:p>
        </p:txBody>
      </p:sp>
      <p:sp>
        <p:nvSpPr>
          <p:cNvPr id="529" name="Shape 529"/>
          <p:cNvSpPr/>
          <p:nvPr/>
        </p:nvSpPr>
        <p:spPr>
          <a:xfrm>
            <a:off x="17228343" y="15809646"/>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98.86</a:t>
            </a:r>
          </a:p>
        </p:txBody>
      </p:sp>
      <p:sp>
        <p:nvSpPr>
          <p:cNvPr id="530" name="Shape 530"/>
          <p:cNvSpPr/>
          <p:nvPr/>
        </p:nvSpPr>
        <p:spPr>
          <a:xfrm>
            <a:off x="20143618" y="15809646"/>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99.18</a:t>
            </a:r>
          </a:p>
        </p:txBody>
      </p:sp>
      <p:sp>
        <p:nvSpPr>
          <p:cNvPr id="531" name="Shape 531"/>
          <p:cNvSpPr/>
          <p:nvPr/>
        </p:nvSpPr>
        <p:spPr>
          <a:xfrm>
            <a:off x="23058891" y="15809646"/>
            <a:ext cx="2574840" cy="859368"/>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99.28</a:t>
            </a:r>
          </a:p>
        </p:txBody>
      </p:sp>
      <p:sp>
        <p:nvSpPr>
          <p:cNvPr id="532" name="Shape 532"/>
          <p:cNvSpPr/>
          <p:nvPr/>
        </p:nvSpPr>
        <p:spPr>
          <a:xfrm>
            <a:off x="11397794" y="18282765"/>
            <a:ext cx="2574839" cy="8593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97.5</a:t>
            </a:r>
          </a:p>
        </p:txBody>
      </p:sp>
      <p:sp>
        <p:nvSpPr>
          <p:cNvPr id="533" name="Shape 533"/>
          <p:cNvSpPr/>
          <p:nvPr/>
        </p:nvSpPr>
        <p:spPr>
          <a:xfrm>
            <a:off x="14313068" y="18282765"/>
            <a:ext cx="2574840" cy="8593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98.35</a:t>
            </a:r>
          </a:p>
        </p:txBody>
      </p:sp>
      <p:sp>
        <p:nvSpPr>
          <p:cNvPr id="534" name="Shape 534"/>
          <p:cNvSpPr/>
          <p:nvPr/>
        </p:nvSpPr>
        <p:spPr>
          <a:xfrm>
            <a:off x="17228343" y="18282765"/>
            <a:ext cx="2574840" cy="8593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96.93</a:t>
            </a:r>
          </a:p>
        </p:txBody>
      </p:sp>
      <p:sp>
        <p:nvSpPr>
          <p:cNvPr id="535" name="Shape 535"/>
          <p:cNvSpPr/>
          <p:nvPr/>
        </p:nvSpPr>
        <p:spPr>
          <a:xfrm>
            <a:off x="20143618" y="18282765"/>
            <a:ext cx="2574840" cy="8593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94.63</a:t>
            </a:r>
          </a:p>
        </p:txBody>
      </p:sp>
      <p:sp>
        <p:nvSpPr>
          <p:cNvPr id="536" name="Shape 536"/>
          <p:cNvSpPr/>
          <p:nvPr/>
        </p:nvSpPr>
        <p:spPr>
          <a:xfrm>
            <a:off x="23058891" y="18282765"/>
            <a:ext cx="2574840" cy="85936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nSpc>
                <a:spcPct val="70000"/>
              </a:lnSpc>
              <a:defRPr sz="5000">
                <a:solidFill>
                  <a:srgbClr val="FFFFFF"/>
                </a:solidFill>
                <a:latin typeface="Gill Sans Light"/>
                <a:ea typeface="Gill Sans Light"/>
                <a:cs typeface="Gill Sans Light"/>
                <a:sym typeface="Gill Sans Light"/>
              </a:defRPr>
            </a:lvl1pPr>
          </a:lstStyle>
          <a:p>
            <a:pPr/>
            <a:r>
              <a:t>89.13</a:t>
            </a:r>
          </a:p>
        </p:txBody>
      </p:sp>
      <p:sp>
        <p:nvSpPr>
          <p:cNvPr id="537" name="Shape 537"/>
          <p:cNvSpPr/>
          <p:nvPr/>
        </p:nvSpPr>
        <p:spPr>
          <a:xfrm>
            <a:off x="25974166" y="15803295"/>
            <a:ext cx="5173592" cy="3345187"/>
          </a:xfrm>
          <a:prstGeom prst="rect">
            <a:avLst/>
          </a:prstGeom>
          <a:solidFill>
            <a:srgbClr val="EA5D5A"/>
          </a:solidFill>
          <a:ln w="12700">
            <a:miter lim="400000"/>
          </a:ln>
          <a:extLst>
            <a:ext uri="{C572A759-6A51-4108-AA02-DFA0A04FC94B}">
              <ma14:wrappingTextBoxFlag xmlns:ma14="http://schemas.microsoft.com/office/mac/drawingml/2011/main" val="1"/>
            </a:ext>
          </a:extLst>
        </p:spPr>
        <p:txBody>
          <a:bodyPr lIns="67733" tIns="67733" rIns="67733" bIns="67733" anchor="ctr"/>
          <a:lstStyle>
            <a:lvl1pPr>
              <a:defRPr sz="4600">
                <a:solidFill>
                  <a:srgbClr val="FFFFFF"/>
                </a:solidFill>
                <a:latin typeface="Gill Sans Light"/>
                <a:ea typeface="Gill Sans Light"/>
                <a:cs typeface="Gill Sans Light"/>
                <a:sym typeface="Gill Sans Light"/>
              </a:defRPr>
            </a:lvl1pPr>
          </a:lstStyle>
          <a:p>
            <a:pPr/>
            <a:r>
              <a:t>12.1 secs</a:t>
            </a:r>
          </a:p>
        </p:txBody>
      </p:sp>
      <p:pic>
        <p:nvPicPr>
          <p:cNvPr id="538" name="pexels-juanjo-moreno-1120068.jpg"/>
          <p:cNvPicPr>
            <a:picLocks noChangeAspect="1"/>
          </p:cNvPicPr>
          <p:nvPr/>
        </p:nvPicPr>
        <p:blipFill>
          <a:blip r:embed="rId2">
            <a:extLst/>
          </a:blip>
          <a:srcRect l="0" t="33822" r="697" b="33822"/>
          <a:stretch>
            <a:fillRect/>
          </a:stretch>
        </p:blipFill>
        <p:spPr>
          <a:xfrm>
            <a:off x="1052724" y="748659"/>
            <a:ext cx="30225146" cy="6565229"/>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40" name="rider-4463218_1280.png"/>
          <p:cNvPicPr>
            <a:picLocks noChangeAspect="1"/>
          </p:cNvPicPr>
          <p:nvPr/>
        </p:nvPicPr>
        <p:blipFill>
          <a:blip r:embed="rId2">
            <a:alphaModFix amt="16293"/>
            <a:extLst/>
          </a:blip>
          <a:stretch>
            <a:fillRect/>
          </a:stretch>
        </p:blipFill>
        <p:spPr>
          <a:xfrm>
            <a:off x="-4270922" y="-7129361"/>
            <a:ext cx="42039075" cy="25453347"/>
          </a:xfrm>
          <a:prstGeom prst="rect">
            <a:avLst/>
          </a:prstGeom>
          <a:ln w="12700">
            <a:miter lim="400000"/>
          </a:ln>
        </p:spPr>
      </p:pic>
      <p:sp>
        <p:nvSpPr>
          <p:cNvPr id="541" name="Shape 541"/>
          <p:cNvSpPr/>
          <p:nvPr/>
        </p:nvSpPr>
        <p:spPr>
          <a:xfrm>
            <a:off x="-24804" y="10517237"/>
            <a:ext cx="32561607" cy="9919841"/>
          </a:xfrm>
          <a:prstGeom prst="rect">
            <a:avLst/>
          </a:prstGeom>
          <a:solidFill>
            <a:srgbClr val="246686"/>
          </a:solidFill>
          <a:ln w="12700">
            <a:miter lim="400000"/>
          </a:ln>
          <a:effectLst>
            <a:outerShdw sx="100000" sy="100000" kx="0" ky="0" algn="b" rotWithShape="0" blurRad="50800" dist="25400" dir="5400000">
              <a:srgbClr val="000000">
                <a:alpha val="50000"/>
              </a:srgbClr>
            </a:outerShdw>
          </a:effectLst>
        </p:spPr>
        <p:txBody>
          <a:bodyPr lIns="67733" tIns="67733" rIns="67733" bIns="67733" anchor="ctr"/>
          <a:lstStyle/>
          <a:p>
            <a:pPr>
              <a:defRPr sz="4600">
                <a:solidFill>
                  <a:srgbClr val="FFFFFF"/>
                </a:solidFill>
              </a:defRPr>
            </a:pPr>
          </a:p>
        </p:txBody>
      </p:sp>
      <p:sp>
        <p:nvSpPr>
          <p:cNvPr id="542" name="Shape 542"/>
          <p:cNvSpPr/>
          <p:nvPr/>
        </p:nvSpPr>
        <p:spPr>
          <a:xfrm>
            <a:off x="14337647" y="-208287"/>
            <a:ext cx="18069183" cy="3056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20000">
                <a:solidFill>
                  <a:srgbClr val="941100"/>
                </a:solidFill>
                <a:latin typeface="Gill Sans"/>
                <a:ea typeface="Gill Sans"/>
                <a:cs typeface="Gill Sans"/>
                <a:sym typeface="Gill Sans"/>
              </a:defRPr>
            </a:lvl1pPr>
          </a:lstStyle>
          <a:p>
            <a:pPr>
              <a:defRPr>
                <a:solidFill>
                  <a:srgbClr val="36454C"/>
                </a:solidFill>
              </a:defRPr>
            </a:pPr>
            <a:r>
              <a:rPr>
                <a:solidFill>
                  <a:srgbClr val="941100"/>
                </a:solidFill>
              </a:rPr>
              <a:t>Wanderlust Data</a:t>
            </a:r>
          </a:p>
        </p:txBody>
      </p:sp>
      <p:pic>
        <p:nvPicPr>
          <p:cNvPr id="543" name="IMG_0173.png"/>
          <p:cNvPicPr>
            <a:picLocks noChangeAspect="1"/>
          </p:cNvPicPr>
          <p:nvPr/>
        </p:nvPicPr>
        <p:blipFill>
          <a:blip r:embed="rId3">
            <a:extLst/>
          </a:blip>
          <a:srcRect l="0" t="22317" r="0" b="19781"/>
          <a:stretch>
            <a:fillRect/>
          </a:stretch>
        </p:blipFill>
        <p:spPr>
          <a:xfrm>
            <a:off x="17029245" y="11234469"/>
            <a:ext cx="6662433" cy="8361406"/>
          </a:xfrm>
          <a:prstGeom prst="rect">
            <a:avLst/>
          </a:prstGeom>
          <a:ln w="12700">
            <a:miter lim="400000"/>
          </a:ln>
        </p:spPr>
      </p:pic>
      <p:pic>
        <p:nvPicPr>
          <p:cNvPr id="544" name="Manthan Gandhi.jpeg"/>
          <p:cNvPicPr>
            <a:picLocks noChangeAspect="1"/>
          </p:cNvPicPr>
          <p:nvPr/>
        </p:nvPicPr>
        <p:blipFill>
          <a:blip r:embed="rId4">
            <a:extLst/>
          </a:blip>
          <a:srcRect l="7581" t="0" r="7581" b="0"/>
          <a:stretch>
            <a:fillRect/>
          </a:stretch>
        </p:blipFill>
        <p:spPr>
          <a:xfrm>
            <a:off x="8942839" y="11236056"/>
            <a:ext cx="6981428" cy="8358090"/>
          </a:xfrm>
          <a:prstGeom prst="rect">
            <a:avLst/>
          </a:prstGeom>
          <a:ln w="12700">
            <a:miter lim="400000"/>
          </a:ln>
        </p:spPr>
      </p:pic>
      <p:pic>
        <p:nvPicPr>
          <p:cNvPr id="545" name="samira.jpg"/>
          <p:cNvPicPr>
            <a:picLocks noChangeAspect="1"/>
          </p:cNvPicPr>
          <p:nvPr/>
        </p:nvPicPr>
        <p:blipFill>
          <a:blip r:embed="rId5">
            <a:extLst/>
          </a:blip>
          <a:stretch>
            <a:fillRect/>
          </a:stretch>
        </p:blipFill>
        <p:spPr>
          <a:xfrm>
            <a:off x="1455700" y="11298112"/>
            <a:ext cx="6268568" cy="8358091"/>
          </a:xfrm>
          <a:prstGeom prst="rect">
            <a:avLst/>
          </a:prstGeom>
          <a:ln w="12700">
            <a:miter lim="400000"/>
          </a:ln>
        </p:spPr>
      </p:pic>
      <p:pic>
        <p:nvPicPr>
          <p:cNvPr id="546" name="4b78762c-b41f-4534-b46b-2528bd16e548.jpeg"/>
          <p:cNvPicPr>
            <a:picLocks noChangeAspect="1"/>
          </p:cNvPicPr>
          <p:nvPr/>
        </p:nvPicPr>
        <p:blipFill>
          <a:blip r:embed="rId6">
            <a:extLst/>
          </a:blip>
          <a:srcRect l="25069" t="26801" r="21576" b="30677"/>
          <a:stretch>
            <a:fillRect/>
          </a:stretch>
        </p:blipFill>
        <p:spPr>
          <a:xfrm>
            <a:off x="24796562" y="11253242"/>
            <a:ext cx="6958561" cy="83237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72.jpg"/>
          <p:cNvPicPr>
            <a:picLocks noChangeAspect="1"/>
          </p:cNvPicPr>
          <p:nvPr/>
        </p:nvPicPr>
        <p:blipFill>
          <a:blip r:embed="rId2">
            <a:extLst/>
          </a:blip>
          <a:stretch>
            <a:fillRect/>
          </a:stretch>
        </p:blipFill>
        <p:spPr>
          <a:xfrm>
            <a:off x="12218434" y="-12700"/>
            <a:ext cx="20320001" cy="20320001"/>
          </a:xfrm>
          <a:prstGeom prst="rect">
            <a:avLst/>
          </a:prstGeom>
          <a:ln w="12700">
            <a:miter lim="400000"/>
          </a:ln>
        </p:spPr>
      </p:pic>
      <p:sp>
        <p:nvSpPr>
          <p:cNvPr id="150" name="Shape 150"/>
          <p:cNvSpPr/>
          <p:nvPr/>
        </p:nvSpPr>
        <p:spPr>
          <a:xfrm flipV="1">
            <a:off x="2692399" y="-5345"/>
            <a:ext cx="1" cy="10825432"/>
          </a:xfrm>
          <a:prstGeom prst="line">
            <a:avLst/>
          </a:prstGeom>
          <a:ln w="63500">
            <a:solidFill>
              <a:srgbClr val="005493"/>
            </a:solidFill>
            <a:miter lim="400000"/>
          </a:ln>
        </p:spPr>
        <p:txBody>
          <a:bodyPr lIns="67733" tIns="67733" rIns="67733" bIns="67733" anchor="ctr"/>
          <a:lstStyle/>
          <a:p>
            <a:pPr>
              <a:defRPr sz="4600"/>
            </a:pPr>
          </a:p>
        </p:txBody>
      </p:sp>
      <p:sp>
        <p:nvSpPr>
          <p:cNvPr id="151" name="Shape 151"/>
          <p:cNvSpPr/>
          <p:nvPr/>
        </p:nvSpPr>
        <p:spPr>
          <a:xfrm>
            <a:off x="3045886" y="4560540"/>
            <a:ext cx="8359306" cy="311488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12000">
                <a:solidFill>
                  <a:srgbClr val="4180A1"/>
                </a:solidFill>
                <a:latin typeface="Gill Sans"/>
                <a:ea typeface="Gill Sans"/>
                <a:cs typeface="Gill Sans"/>
                <a:sym typeface="Gill Sans"/>
              </a:defRPr>
            </a:pPr>
            <a:r>
              <a:t>Data Science</a:t>
            </a:r>
          </a:p>
          <a:p>
            <a:pPr algn="l">
              <a:lnSpc>
                <a:spcPct val="70000"/>
              </a:lnSpc>
              <a:defRPr sz="12000">
                <a:solidFill>
                  <a:srgbClr val="4180A1"/>
                </a:solidFill>
                <a:latin typeface="Gill Sans"/>
                <a:ea typeface="Gill Sans"/>
                <a:cs typeface="Gill Sans"/>
                <a:sym typeface="Gill Sans"/>
              </a:defRPr>
            </a:pPr>
            <a:r>
              <a:t>Problem</a:t>
            </a:r>
          </a:p>
        </p:txBody>
      </p:sp>
      <p:sp>
        <p:nvSpPr>
          <p:cNvPr id="152" name="Shape 152"/>
          <p:cNvSpPr/>
          <p:nvPr/>
        </p:nvSpPr>
        <p:spPr>
          <a:xfrm>
            <a:off x="3070329" y="7456513"/>
            <a:ext cx="8826370" cy="238082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lnSpc>
                <a:spcPct val="80000"/>
              </a:lnSpc>
              <a:defRPr sz="6000">
                <a:solidFill>
                  <a:srgbClr val="FFFFFF"/>
                </a:solidFill>
                <a:latin typeface="Gill Sans Light"/>
                <a:ea typeface="Gill Sans Light"/>
                <a:cs typeface="Gill Sans Light"/>
                <a:sym typeface="Gill Sans Light"/>
              </a:defRPr>
            </a:lvl1pPr>
          </a:lstStyle>
          <a:p>
            <a:pPr/>
            <a:r>
              <a:t>To predict if a new buyer will make the claim or not based on the given data.</a:t>
            </a:r>
          </a:p>
        </p:txBody>
      </p:sp>
      <p:sp>
        <p:nvSpPr>
          <p:cNvPr id="153" name="Shape 153"/>
          <p:cNvSpPr/>
          <p:nvPr/>
        </p:nvSpPr>
        <p:spPr>
          <a:xfrm>
            <a:off x="3045886" y="12050122"/>
            <a:ext cx="8359306" cy="311488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2000">
                <a:solidFill>
                  <a:srgbClr val="4180A1"/>
                </a:solidFill>
                <a:latin typeface="Gill Sans"/>
                <a:ea typeface="Gill Sans"/>
                <a:cs typeface="Gill Sans"/>
                <a:sym typeface="Gill Sans"/>
              </a:defRPr>
            </a:lvl1pPr>
          </a:lstStyle>
          <a:p>
            <a:pPr/>
            <a:r>
              <a:t>Business Metric</a:t>
            </a:r>
          </a:p>
        </p:txBody>
      </p:sp>
      <p:sp>
        <p:nvSpPr>
          <p:cNvPr id="154" name="Shape 154"/>
          <p:cNvSpPr/>
          <p:nvPr/>
        </p:nvSpPr>
        <p:spPr>
          <a:xfrm flipV="1">
            <a:off x="2692399" y="10789679"/>
            <a:ext cx="2" cy="9586926"/>
          </a:xfrm>
          <a:prstGeom prst="line">
            <a:avLst/>
          </a:prstGeom>
          <a:ln w="63500">
            <a:solidFill>
              <a:srgbClr val="005493"/>
            </a:solidFill>
            <a:miter lim="400000"/>
          </a:ln>
        </p:spPr>
        <p:txBody>
          <a:bodyPr lIns="67733" tIns="67733" rIns="67733" bIns="67733" anchor="ctr"/>
          <a:lstStyle/>
          <a:p>
            <a:pPr>
              <a:defRPr sz="4600"/>
            </a:pPr>
          </a:p>
        </p:txBody>
      </p:sp>
      <p:sp>
        <p:nvSpPr>
          <p:cNvPr id="155" name="Shape 155"/>
          <p:cNvSpPr/>
          <p:nvPr/>
        </p:nvSpPr>
        <p:spPr>
          <a:xfrm>
            <a:off x="3070329" y="15096413"/>
            <a:ext cx="8826370" cy="44534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lnSpc>
                <a:spcPct val="80000"/>
              </a:lnSpc>
              <a:defRPr sz="6000">
                <a:solidFill>
                  <a:srgbClr val="FFFFFF"/>
                </a:solidFill>
                <a:latin typeface="Gill Sans Light"/>
                <a:ea typeface="Gill Sans Light"/>
                <a:cs typeface="Gill Sans Light"/>
                <a:sym typeface="Gill Sans Light"/>
              </a:defRPr>
            </a:lvl1pPr>
          </a:lstStyle>
          <a:p>
            <a:pPr/>
            <a:r>
              <a:t>To correctly identify high and low risk customers by looking at the claim pattern, such that we increase the customer onboarding rate by 25%</a:t>
            </a:r>
          </a:p>
        </p:txBody>
      </p:sp>
      <p:sp>
        <p:nvSpPr>
          <p:cNvPr id="156" name="Shape 156"/>
          <p:cNvSpPr/>
          <p:nvPr/>
        </p:nvSpPr>
        <p:spPr>
          <a:xfrm>
            <a:off x="2812354" y="20257739"/>
            <a:ext cx="8359307" cy="311488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12000">
                <a:solidFill>
                  <a:srgbClr val="4180A1"/>
                </a:solidFill>
                <a:latin typeface="Gill Sans"/>
                <a:ea typeface="Gill Sans"/>
                <a:cs typeface="Gill Sans"/>
                <a:sym typeface="Gill Sans"/>
              </a:defRPr>
            </a:pPr>
            <a:r>
              <a:t>Data Science</a:t>
            </a:r>
          </a:p>
          <a:p>
            <a:pPr algn="l">
              <a:lnSpc>
                <a:spcPct val="70000"/>
              </a:lnSpc>
              <a:defRPr sz="12000">
                <a:solidFill>
                  <a:srgbClr val="4180A1"/>
                </a:solidFill>
                <a:latin typeface="Gill Sans"/>
                <a:ea typeface="Gill Sans"/>
                <a:cs typeface="Gill Sans"/>
                <a:sym typeface="Gill Sans"/>
              </a:defRPr>
            </a:pPr>
            <a:r>
              <a:t>Metric</a:t>
            </a:r>
          </a:p>
        </p:txBody>
      </p:sp>
      <p:sp>
        <p:nvSpPr>
          <p:cNvPr id="157" name="Shape 157"/>
          <p:cNvSpPr/>
          <p:nvPr/>
        </p:nvSpPr>
        <p:spPr>
          <a:xfrm>
            <a:off x="2836798" y="23326433"/>
            <a:ext cx="8826369" cy="376258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677333">
              <a:lnSpc>
                <a:spcPct val="80000"/>
              </a:lnSpc>
              <a:defRPr sz="6000">
                <a:solidFill>
                  <a:srgbClr val="FFFFFF"/>
                </a:solidFill>
                <a:latin typeface="Gill Sans Light"/>
                <a:ea typeface="Gill Sans Light"/>
                <a:cs typeface="Gill Sans Light"/>
                <a:sym typeface="Gill Sans Light"/>
              </a:defRPr>
            </a:pPr>
            <a:r>
              <a:rPr i="1">
                <a:latin typeface="Gill Sans"/>
                <a:ea typeface="Gill Sans"/>
                <a:cs typeface="Gill Sans"/>
                <a:sym typeface="Gill Sans"/>
              </a:rPr>
              <a:t>Precision</a:t>
            </a:r>
            <a:r>
              <a:t> - We are trying to reduce the number of instances where we have predicted that a person will claim but he has not claimed</a:t>
            </a:r>
          </a:p>
        </p:txBody>
      </p:sp>
      <p:sp>
        <p:nvSpPr>
          <p:cNvPr id="158" name="Shape 158"/>
          <p:cNvSpPr/>
          <p:nvPr/>
        </p:nvSpPr>
        <p:spPr>
          <a:xfrm>
            <a:off x="3058108" y="26780066"/>
            <a:ext cx="8359306"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12000">
                <a:solidFill>
                  <a:srgbClr val="4180A1"/>
                </a:solidFill>
                <a:latin typeface="Gill Sans"/>
                <a:ea typeface="Gill Sans"/>
                <a:cs typeface="Gill Sans"/>
                <a:sym typeface="Gill Sans"/>
              </a:defRPr>
            </a:lvl1pPr>
          </a:lstStyle>
          <a:p>
            <a:pPr/>
            <a:r>
              <a:t>Assumptions</a:t>
            </a:r>
          </a:p>
        </p:txBody>
      </p:sp>
      <p:sp>
        <p:nvSpPr>
          <p:cNvPr id="159" name="Shape 159"/>
          <p:cNvSpPr/>
          <p:nvPr/>
        </p:nvSpPr>
        <p:spPr>
          <a:xfrm>
            <a:off x="3082551" y="28873373"/>
            <a:ext cx="8826369" cy="168994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lnSpc>
                <a:spcPct val="80000"/>
              </a:lnSpc>
              <a:defRPr sz="6000">
                <a:solidFill>
                  <a:srgbClr val="FFFFFF"/>
                </a:solidFill>
                <a:latin typeface="Gill Sans Light"/>
                <a:ea typeface="Gill Sans Light"/>
                <a:cs typeface="Gill Sans Light"/>
                <a:sym typeface="Gill Sans Light"/>
              </a:defRPr>
            </a:lvl1pPr>
          </a:lstStyle>
          <a:p>
            <a:pPr/>
            <a:r>
              <a:t>Our model is assumed to be an intermediary model</a:t>
            </a:r>
          </a:p>
        </p:txBody>
      </p:sp>
      <p:sp>
        <p:nvSpPr>
          <p:cNvPr id="160" name="Shape 160"/>
          <p:cNvSpPr/>
          <p:nvPr/>
        </p:nvSpPr>
        <p:spPr>
          <a:xfrm>
            <a:off x="2836798" y="26970865"/>
            <a:ext cx="8826369" cy="307170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677333">
              <a:lnSpc>
                <a:spcPct val="80000"/>
              </a:lnSpc>
              <a:defRPr sz="6000">
                <a:solidFill>
                  <a:srgbClr val="FFFFFF"/>
                </a:solidFill>
                <a:latin typeface="Gill Sans Light"/>
                <a:ea typeface="Gill Sans Light"/>
                <a:cs typeface="Gill Sans Light"/>
                <a:sym typeface="Gill Sans Light"/>
              </a:defRPr>
            </a:lvl1pPr>
          </a:lstStyle>
          <a:p>
            <a:pPr/>
            <a:r>
              <a:t>The target column is ‘Claimed or Not Claimed’ and not ‘Sanctioned or Not Sanctioned’</a:t>
            </a:r>
          </a:p>
        </p:txBody>
      </p:sp>
    </p:spTree>
  </p:cSld>
  <p:clrMapOvr>
    <a:masterClrMapping/>
  </p:clrMapOvr>
  <mc:AlternateContent xmlns:mc="http://schemas.openxmlformats.org/markup-compatibility/2006">
    <mc:Choice xmlns:p14="http://schemas.microsoft.com/office/powerpoint/2010/main" Requires="p14">
      <p:transition spd="slow" advClick="1" p14:dur="1500">
        <p:push dir="u"/>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54"/>
                                        </p:tgtEl>
                                        <p:attrNameLst>
                                          <p:attrName>style.visibility</p:attrName>
                                        </p:attrNameLst>
                                      </p:cBhvr>
                                      <p:to>
                                        <p:strVal val="visible"/>
                                      </p:to>
                                    </p:set>
                                    <p:animEffect filter="dissolve" transition="in">
                                      <p:cBhvr>
                                        <p:cTn id="7" dur="2000"/>
                                        <p:tgtEl>
                                          <p:spTgt spid="154"/>
                                        </p:tgtEl>
                                      </p:cBhvr>
                                    </p:animEffect>
                                  </p:childTnLst>
                                </p:cTn>
                              </p:par>
                            </p:childTnLst>
                          </p:cTn>
                        </p:par>
                        <p:par>
                          <p:cTn id="8" fill="hold">
                            <p:stCondLst>
                              <p:cond delay="2000"/>
                            </p:stCondLst>
                            <p:childTnLst>
                              <p:par>
                                <p:cTn id="9" presetClass="entr" nodeType="afterEffect" presetID="9" grpId="2" fill="hold">
                                  <p:stCondLst>
                                    <p:cond delay="500"/>
                                  </p:stCondLst>
                                  <p:iterate type="el" backwards="0">
                                    <p:tmAbs val="0"/>
                                  </p:iterate>
                                  <p:childTnLst>
                                    <p:set>
                                      <p:cBhvr>
                                        <p:cTn id="10" fill="hold"/>
                                        <p:tgtEl>
                                          <p:spTgt spid="153"/>
                                        </p:tgtEl>
                                        <p:attrNameLst>
                                          <p:attrName>style.visibility</p:attrName>
                                        </p:attrNameLst>
                                      </p:cBhvr>
                                      <p:to>
                                        <p:strVal val="visible"/>
                                      </p:to>
                                    </p:set>
                                    <p:animEffect filter="dissolve" transition="in">
                                      <p:cBhvr>
                                        <p:cTn id="11" dur="2000"/>
                                        <p:tgtEl>
                                          <p:spTgt spid="153"/>
                                        </p:tgtEl>
                                      </p:cBhvr>
                                    </p:animEffect>
                                  </p:childTnLst>
                                </p:cTn>
                              </p:par>
                            </p:childTnLst>
                          </p:cTn>
                        </p:par>
                        <p:par>
                          <p:cTn id="12" fill="hold">
                            <p:stCondLst>
                              <p:cond delay="4500"/>
                            </p:stCondLst>
                            <p:childTnLst>
                              <p:par>
                                <p:cTn id="13" presetClass="entr" nodeType="afterEffect" presetID="9" grpId="3" fill="hold">
                                  <p:stCondLst>
                                    <p:cond delay="500"/>
                                  </p:stCondLst>
                                  <p:iterate type="el" backwards="0">
                                    <p:tmAbs val="0"/>
                                  </p:iterate>
                                  <p:childTnLst>
                                    <p:set>
                                      <p:cBhvr>
                                        <p:cTn id="14" fill="hold"/>
                                        <p:tgtEl>
                                          <p:spTgt spid="155"/>
                                        </p:tgtEl>
                                        <p:attrNameLst>
                                          <p:attrName>style.visibility</p:attrName>
                                        </p:attrNameLst>
                                      </p:cBhvr>
                                      <p:to>
                                        <p:strVal val="visible"/>
                                      </p:to>
                                    </p:set>
                                    <p:animEffect filter="dissolve" transition="in">
                                      <p:cBhvr>
                                        <p:cTn id="15" dur="2000"/>
                                        <p:tgtEl>
                                          <p:spTgt spid="155"/>
                                        </p:tgtEl>
                                      </p:cBhvr>
                                    </p:animEffect>
                                  </p:childTnLst>
                                </p:cTn>
                              </p:par>
                            </p:childTnLst>
                          </p:cTn>
                        </p:par>
                      </p:childTnLst>
                    </p:cTn>
                  </p:par>
                  <p:par>
                    <p:cTn id="16" fill="hold">
                      <p:stCondLst>
                        <p:cond delay="indefinite"/>
                      </p:stCondLst>
                      <p:childTnLst>
                        <p:par>
                          <p:cTn id="17" fill="hold">
                            <p:stCondLst>
                              <p:cond delay="0"/>
                            </p:stCondLst>
                            <p:childTnLst>
                              <p:par>
                                <p:cTn id="18" presetClass="path" nodeType="clickEffect" presetSubtype="0" presetID="-1" grpId="4" accel="50000" decel="50000" fill="hold">
                                  <p:stCondLst>
                                    <p:cond delay="0"/>
                                  </p:stCondLst>
                                  <p:childTnLst>
                                    <p:animMotion path="M 0.000000 0.000000 L 0.000000 -0.896025" origin="layout" pathEditMode="relative">
                                      <p:cBhvr>
                                        <p:cTn id="19" dur="1000" fill="hold"/>
                                        <p:tgtEl>
                                          <p:spTgt spid="151"/>
                                        </p:tgtEl>
                                        <p:attrNameLst>
                                          <p:attrName>ppt_x</p:attrName>
                                          <p:attrName>ppt_y</p:attrName>
                                        </p:attrNameLst>
                                      </p:cBhvr>
                                    </p:animMotion>
                                  </p:childTnLst>
                                </p:cTn>
                              </p:par>
                            </p:childTnLst>
                          </p:cTn>
                        </p:par>
                        <p:par>
                          <p:cTn id="20" fill="hold">
                            <p:stCondLst>
                              <p:cond delay="0"/>
                            </p:stCondLst>
                            <p:childTnLst>
                              <p:par>
                                <p:cTn id="21" presetClass="path" nodeType="withEffect" presetSubtype="0" presetID="-1" grpId="5" accel="50000" decel="50000" fill="hold">
                                  <p:stCondLst>
                                    <p:cond delay="0"/>
                                  </p:stCondLst>
                                  <p:childTnLst>
                                    <p:animMotion path="M 0.000000 0.000000 L 0.000000 -0.910000" origin="layout" pathEditMode="relative">
                                      <p:cBhvr>
                                        <p:cTn id="22" dur="1000" fill="hold"/>
                                        <p:tgtEl>
                                          <p:spTgt spid="152"/>
                                        </p:tgtEl>
                                        <p:attrNameLst>
                                          <p:attrName>ppt_x</p:attrName>
                                          <p:attrName>ppt_y</p:attrName>
                                        </p:attrNameLst>
                                      </p:cBhvr>
                                    </p:animMotion>
                                  </p:childTnLst>
                                </p:cTn>
                              </p:par>
                            </p:childTnLst>
                          </p:cTn>
                        </p:par>
                        <p:par>
                          <p:cTn id="23" fill="hold">
                            <p:stCondLst>
                              <p:cond delay="0"/>
                            </p:stCondLst>
                            <p:childTnLst>
                              <p:par>
                                <p:cTn id="24" presetClass="path" nodeType="withEffect" presetSubtype="0" presetID="-1" grpId="6" accel="50000" decel="50000" fill="hold">
                                  <p:stCondLst>
                                    <p:cond delay="0"/>
                                  </p:stCondLst>
                                  <p:childTnLst>
                                    <p:animMotion path="M 0.000000 0.000000 L 0.000000 -1.007500" origin="layout" pathEditMode="relative">
                                      <p:cBhvr>
                                        <p:cTn id="25" dur="1000" fill="hold"/>
                                        <p:tgtEl>
                                          <p:spTgt spid="153"/>
                                        </p:tgtEl>
                                        <p:attrNameLst>
                                          <p:attrName>ppt_x</p:attrName>
                                          <p:attrName>ppt_y</p:attrName>
                                        </p:attrNameLst>
                                      </p:cBhvr>
                                    </p:animMotion>
                                  </p:childTnLst>
                                </p:cTn>
                              </p:par>
                            </p:childTnLst>
                          </p:cTn>
                        </p:par>
                        <p:par>
                          <p:cTn id="26" fill="hold">
                            <p:stCondLst>
                              <p:cond delay="0"/>
                            </p:stCondLst>
                            <p:childTnLst>
                              <p:par>
                                <p:cTn id="27" presetClass="path" nodeType="withEffect" presetSubtype="0" presetID="-1" grpId="7" accel="50000" decel="50000" fill="hold">
                                  <p:stCondLst>
                                    <p:cond delay="0"/>
                                  </p:stCondLst>
                                  <p:childTnLst>
                                    <p:animMotion path="M 0.000000 0.000000 L 0.000000 -1.035000" origin="layout" pathEditMode="relative">
                                      <p:cBhvr>
                                        <p:cTn id="28" dur="1000" fill="hold"/>
                                        <p:tgtEl>
                                          <p:spTgt spid="155"/>
                                        </p:tgtEl>
                                        <p:attrNameLst>
                                          <p:attrName>ppt_x</p:attrName>
                                          <p:attrName>ppt_y</p:attrName>
                                        </p:attrNameLst>
                                      </p:cBhvr>
                                    </p:animMotion>
                                  </p:childTnLst>
                                </p:cTn>
                              </p:par>
                            </p:childTnLst>
                          </p:cTn>
                        </p:par>
                        <p:par>
                          <p:cTn id="29" fill="hold">
                            <p:stCondLst>
                              <p:cond delay="0"/>
                            </p:stCondLst>
                            <p:childTnLst>
                              <p:par>
                                <p:cTn id="30" presetClass="path" nodeType="withEffect" presetSubtype="0" presetID="-1" grpId="8" accel="50000" decel="50000" fill="hold">
                                  <p:stCondLst>
                                    <p:cond delay="0"/>
                                  </p:stCondLst>
                                  <p:childTnLst>
                                    <p:animMotion path="M 0.000000 0.000000 L 0.007183 -0.959394" origin="layout" pathEditMode="relative">
                                      <p:cBhvr>
                                        <p:cTn id="31" dur="1000" fill="hold"/>
                                        <p:tgtEl>
                                          <p:spTgt spid="156"/>
                                        </p:tgtEl>
                                        <p:attrNameLst>
                                          <p:attrName>ppt_x</p:attrName>
                                          <p:attrName>ppt_y</p:attrName>
                                        </p:attrNameLst>
                                      </p:cBhvr>
                                    </p:animMotion>
                                  </p:childTnLst>
                                </p:cTn>
                              </p:par>
                            </p:childTnLst>
                          </p:cTn>
                        </p:par>
                        <p:par>
                          <p:cTn id="32" fill="hold">
                            <p:stCondLst>
                              <p:cond delay="0"/>
                            </p:stCondLst>
                            <p:childTnLst>
                              <p:par>
                                <p:cTn id="33" presetClass="path" nodeType="withEffect" presetSubtype="0" presetID="-1" grpId="9" accel="50000" decel="50000" fill="hold">
                                  <p:stCondLst>
                                    <p:cond delay="0"/>
                                  </p:stCondLst>
                                  <p:childTnLst>
                                    <p:animMotion path="M 0.000000 0.000000 L 0.007183 -0.965730" origin="layout" pathEditMode="relative">
                                      <p:cBhvr>
                                        <p:cTn id="34" dur="1000" fill="hold"/>
                                        <p:tgtEl>
                                          <p:spTgt spid="157"/>
                                        </p:tgtEl>
                                        <p:attrNameLst>
                                          <p:attrName>ppt_x</p:attrName>
                                          <p:attrName>ppt_y</p:attrName>
                                        </p:attrNameLst>
                                      </p:cBhvr>
                                    </p:animMotion>
                                  </p:childTnLst>
                                </p:cTn>
                              </p:par>
                            </p:childTnLst>
                          </p:cTn>
                        </p:par>
                      </p:childTnLst>
                    </p:cTn>
                  </p:par>
                  <p:par>
                    <p:cTn id="35" fill="hold">
                      <p:stCondLst>
                        <p:cond delay="indefinite"/>
                      </p:stCondLst>
                      <p:childTnLst>
                        <p:par>
                          <p:cTn id="36" fill="hold">
                            <p:stCondLst>
                              <p:cond delay="0"/>
                            </p:stCondLst>
                            <p:childTnLst>
                              <p:par>
                                <p:cTn id="37" presetClass="path" nodeType="clickEffect" presetSubtype="0" presetID="-1" grpId="10" accel="50000" decel="50000" fill="hold">
                                  <p:stCondLst>
                                    <p:cond delay="0"/>
                                  </p:stCondLst>
                                  <p:childTnLst>
                                    <p:animMotion path="M 0.000000 0.000000 L 0.001318 -0.851025" origin="layout" pathEditMode="relative">
                                      <p:cBhvr>
                                        <p:cTn id="38" dur="1000" fill="hold"/>
                                        <p:tgtEl>
                                          <p:spTgt spid="158"/>
                                        </p:tgtEl>
                                        <p:attrNameLst>
                                          <p:attrName>ppt_x</p:attrName>
                                          <p:attrName>ppt_y</p:attrName>
                                        </p:attrNameLst>
                                      </p:cBhvr>
                                    </p:animMotion>
                                  </p:childTnLst>
                                </p:cTn>
                              </p:par>
                            </p:childTnLst>
                          </p:cTn>
                        </p:par>
                        <p:par>
                          <p:cTn id="39" fill="hold">
                            <p:stCondLst>
                              <p:cond delay="0"/>
                            </p:stCondLst>
                            <p:childTnLst>
                              <p:par>
                                <p:cTn id="40" presetClass="path" nodeType="withEffect" presetSubtype="0" presetID="-1" grpId="11" accel="50000" decel="50000" fill="hold">
                                  <p:stCondLst>
                                    <p:cond delay="0"/>
                                  </p:stCondLst>
                                  <p:childTnLst>
                                    <p:animMotion path="M 0.000000 0.000000 L 0.000015 -0.860000" origin="layout" pathEditMode="relative">
                                      <p:cBhvr>
                                        <p:cTn id="41" dur="1000" fill="hold"/>
                                        <p:tgtEl>
                                          <p:spTgt spid="159"/>
                                        </p:tgtEl>
                                        <p:attrNameLst>
                                          <p:attrName>ppt_x</p:attrName>
                                          <p:attrName>ppt_y</p:attrName>
                                        </p:attrNameLst>
                                      </p:cBhvr>
                                    </p:animMotion>
                                  </p:childTnLst>
                                </p:cTn>
                              </p:par>
                            </p:childTnLst>
                          </p:cTn>
                        </p:par>
                        <p:par>
                          <p:cTn id="42" fill="hold">
                            <p:stCondLst>
                              <p:cond delay="0"/>
                            </p:stCondLst>
                            <p:childTnLst>
                              <p:par>
                                <p:cTn id="43" presetClass="path" nodeType="withEffect" presetSubtype="0" presetID="-1" grpId="12" accel="50000" decel="50000" fill="hold">
                                  <p:stCondLst>
                                    <p:cond delay="0"/>
                                  </p:stCondLst>
                                  <p:childTnLst>
                                    <p:animMotion path="M 0.000000 0.000000 L 0.006250 -0.672267" origin="layout" pathEditMode="relative">
                                      <p:cBhvr>
                                        <p:cTn id="44" dur="1000" fill="hold"/>
                                        <p:tgtEl>
                                          <p:spTgt spid="160"/>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3" grpId="2"/>
      <p:bldP build="whole" bldLvl="1" animBg="1" rev="0" advAuto="0" spid="155" grpId="3"/>
      <p:bldP build="whole" bldLvl="1" animBg="1" rev="0" advAuto="0" spid="154"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2" name="mountain-and-sea-4770131_1920.jpg"/>
          <p:cNvPicPr>
            <a:picLocks noChangeAspect="1"/>
          </p:cNvPicPr>
          <p:nvPr/>
        </p:nvPicPr>
        <p:blipFill>
          <a:blip r:embed="rId2">
            <a:extLst/>
          </a:blip>
          <a:srcRect l="2493" t="3127" r="0" b="3127"/>
          <a:stretch>
            <a:fillRect/>
          </a:stretch>
        </p:blipFill>
        <p:spPr>
          <a:xfrm>
            <a:off x="488271" y="567332"/>
            <a:ext cx="19955439" cy="19185500"/>
          </a:xfrm>
          <a:prstGeom prst="rect">
            <a:avLst/>
          </a:prstGeom>
          <a:ln w="12700">
            <a:miter lim="400000"/>
          </a:ln>
        </p:spPr>
      </p:pic>
      <p:sp>
        <p:nvSpPr>
          <p:cNvPr id="163" name="Shape 163"/>
          <p:cNvSpPr/>
          <p:nvPr/>
        </p:nvSpPr>
        <p:spPr>
          <a:xfrm>
            <a:off x="4671486" y="3542000"/>
            <a:ext cx="25007816"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z="40000">
                <a:solidFill>
                  <a:srgbClr val="4180A1"/>
                </a:solidFill>
                <a:latin typeface="Gill Sans"/>
                <a:ea typeface="Gill Sans"/>
                <a:cs typeface="Gill Sans"/>
                <a:sym typeface="Gill Sans"/>
              </a:defRPr>
            </a:pPr>
            <a:r>
              <a:rPr>
                <a:solidFill>
                  <a:srgbClr val="123C51"/>
                </a:solidFill>
              </a:rPr>
              <a:t>Explora</a:t>
            </a:r>
            <a:r>
              <a:rPr>
                <a:solidFill>
                  <a:srgbClr val="C0DBE9"/>
                </a:solidFill>
              </a:rPr>
              <a:t>tory</a:t>
            </a:r>
          </a:p>
        </p:txBody>
      </p:sp>
      <p:sp>
        <p:nvSpPr>
          <p:cNvPr id="164" name="Shape 164"/>
          <p:cNvSpPr/>
          <p:nvPr/>
        </p:nvSpPr>
        <p:spPr>
          <a:xfrm>
            <a:off x="20292486" y="8241000"/>
            <a:ext cx="10199219"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lnSpc>
                <a:spcPct val="70000"/>
              </a:lnSpc>
              <a:defRPr sz="40000">
                <a:solidFill>
                  <a:srgbClr val="123B4F"/>
                </a:solidFill>
                <a:latin typeface="Gill Sans"/>
                <a:ea typeface="Gill Sans"/>
                <a:cs typeface="Gill Sans"/>
                <a:sym typeface="Gill Sans"/>
              </a:defRPr>
            </a:lvl1pPr>
          </a:lstStyle>
          <a:p>
            <a:pPr/>
            <a:r>
              <a:t>Data</a:t>
            </a:r>
          </a:p>
        </p:txBody>
      </p:sp>
      <p:sp>
        <p:nvSpPr>
          <p:cNvPr id="165" name="Shape 165"/>
          <p:cNvSpPr/>
          <p:nvPr/>
        </p:nvSpPr>
        <p:spPr>
          <a:xfrm>
            <a:off x="11935886" y="12609801"/>
            <a:ext cx="18279594" cy="59647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a:lnSpc>
                <a:spcPct val="70000"/>
              </a:lnSpc>
              <a:defRPr spc="800" sz="40000">
                <a:solidFill>
                  <a:srgbClr val="4180A1"/>
                </a:solidFill>
                <a:latin typeface="Gill Sans"/>
                <a:ea typeface="Gill Sans"/>
                <a:cs typeface="Gill Sans"/>
                <a:sym typeface="Gill Sans"/>
              </a:defRPr>
            </a:pPr>
            <a:r>
              <a:rPr>
                <a:solidFill>
                  <a:srgbClr val="123B4F"/>
                </a:solidFill>
              </a:rPr>
              <a:t>Ana</a:t>
            </a:r>
            <a:r>
              <a:rPr>
                <a:solidFill>
                  <a:srgbClr val="C0DBE9"/>
                </a:solidFill>
              </a:rPr>
              <a:t>lysis</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7" name="backpack-1849132_1280.png"/>
          <p:cNvPicPr>
            <a:picLocks noChangeAspect="1"/>
          </p:cNvPicPr>
          <p:nvPr/>
        </p:nvPicPr>
        <p:blipFill>
          <a:blip r:embed="rId2">
            <a:alphaModFix amt="6778"/>
            <a:extLst/>
          </a:blip>
          <a:srcRect l="25168" t="20608" r="25168" b="19714"/>
          <a:stretch>
            <a:fillRect/>
          </a:stretch>
        </p:blipFill>
        <p:spPr>
          <a:xfrm>
            <a:off x="12562715" y="6241865"/>
            <a:ext cx="13328828" cy="16016697"/>
          </a:xfrm>
          <a:prstGeom prst="rect">
            <a:avLst/>
          </a:prstGeom>
          <a:ln w="12700">
            <a:miter lim="400000"/>
          </a:ln>
        </p:spPr>
      </p:pic>
      <p:pic>
        <p:nvPicPr>
          <p:cNvPr id="168" name="imbalanced_claims.png"/>
          <p:cNvPicPr>
            <a:picLocks noChangeAspect="1"/>
          </p:cNvPicPr>
          <p:nvPr/>
        </p:nvPicPr>
        <p:blipFill>
          <a:blip r:embed="rId3">
            <a:extLst/>
          </a:blip>
          <a:srcRect l="1270" t="0" r="0" b="4154"/>
          <a:stretch>
            <a:fillRect/>
          </a:stretch>
        </p:blipFill>
        <p:spPr>
          <a:xfrm>
            <a:off x="397073" y="2538214"/>
            <a:ext cx="17849851" cy="17328554"/>
          </a:xfrm>
          <a:prstGeom prst="rect">
            <a:avLst/>
          </a:prstGeom>
          <a:ln w="12700">
            <a:miter lim="400000"/>
          </a:ln>
        </p:spPr>
      </p:pic>
      <p:sp>
        <p:nvSpPr>
          <p:cNvPr id="169" name="Shape 169"/>
          <p:cNvSpPr/>
          <p:nvPr/>
        </p:nvSpPr>
        <p:spPr>
          <a:xfrm>
            <a:off x="2192089" y="458732"/>
            <a:ext cx="27072572"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2000">
                <a:solidFill>
                  <a:srgbClr val="531B93"/>
                </a:solidFill>
                <a:latin typeface="Gill Sans"/>
                <a:ea typeface="Gill Sans"/>
                <a:cs typeface="Gill Sans"/>
                <a:sym typeface="Gill Sans"/>
              </a:defRPr>
            </a:lvl1pPr>
          </a:lstStyle>
          <a:p>
            <a:pPr/>
            <a:r>
              <a:t>How many claims were made?</a:t>
            </a:r>
          </a:p>
        </p:txBody>
      </p:sp>
      <p:sp>
        <p:nvSpPr>
          <p:cNvPr id="170" name="Shape 170"/>
          <p:cNvSpPr/>
          <p:nvPr/>
        </p:nvSpPr>
        <p:spPr>
          <a:xfrm>
            <a:off x="22973163" y="4346021"/>
            <a:ext cx="7996288" cy="18880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defTabSz="914400">
              <a:defRPr sz="12000">
                <a:solidFill>
                  <a:srgbClr val="531B93"/>
                </a:solidFill>
                <a:latin typeface="Gill Sans"/>
                <a:ea typeface="Gill Sans"/>
                <a:cs typeface="Gill Sans"/>
                <a:sym typeface="Gill Sans"/>
              </a:defRPr>
            </a:lvl1pPr>
          </a:lstStyle>
          <a:p>
            <a:pPr/>
            <a:r>
              <a:t>Observation</a:t>
            </a:r>
          </a:p>
        </p:txBody>
      </p:sp>
      <p:sp>
        <p:nvSpPr>
          <p:cNvPr id="171" name="Shape 171"/>
          <p:cNvSpPr/>
          <p:nvPr/>
        </p:nvSpPr>
        <p:spPr>
          <a:xfrm>
            <a:off x="18887575" y="6040744"/>
            <a:ext cx="12100867" cy="3048729"/>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r" defTabSz="914400">
              <a:defRPr sz="5000">
                <a:solidFill>
                  <a:srgbClr val="7F77AA"/>
                </a:solidFill>
                <a:latin typeface="Gill Sans Light"/>
                <a:ea typeface="Gill Sans Light"/>
                <a:cs typeface="Gill Sans Light"/>
                <a:sym typeface="Gill Sans Light"/>
              </a:defRPr>
            </a:pPr>
            <a:r>
              <a:t>Data is Imbalanced as the number of customers who have not made any claim is </a:t>
            </a:r>
            <a:r>
              <a:rPr>
                <a:solidFill>
                  <a:srgbClr val="FFFFFF"/>
                </a:solidFill>
                <a:latin typeface="Gill Sans"/>
                <a:ea typeface="Gill Sans"/>
                <a:cs typeface="Gill Sans"/>
                <a:sym typeface="Gill Sans"/>
              </a:rPr>
              <a:t> 5 times </a:t>
            </a:r>
            <a:r>
              <a:t> the number of customers who have made the claim.</a:t>
            </a:r>
          </a:p>
        </p:txBody>
      </p:sp>
      <p:sp>
        <p:nvSpPr>
          <p:cNvPr id="172" name="Shape 172"/>
          <p:cNvSpPr/>
          <p:nvPr/>
        </p:nvSpPr>
        <p:spPr>
          <a:xfrm>
            <a:off x="20110870" y="11625963"/>
            <a:ext cx="11123115"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12000">
                <a:solidFill>
                  <a:srgbClr val="531B93"/>
                </a:solidFill>
                <a:latin typeface="Gill Sans"/>
                <a:ea typeface="Gill Sans"/>
                <a:cs typeface="Gill Sans"/>
                <a:sym typeface="Gill Sans"/>
              </a:defRPr>
            </a:lvl1pPr>
          </a:lstStyle>
          <a:p>
            <a:pPr/>
            <a:r>
              <a:t>Recommendation</a:t>
            </a:r>
          </a:p>
        </p:txBody>
      </p:sp>
      <p:sp>
        <p:nvSpPr>
          <p:cNvPr id="173" name="Shape 173"/>
          <p:cNvSpPr/>
          <p:nvPr/>
        </p:nvSpPr>
        <p:spPr>
          <a:xfrm>
            <a:off x="18943513" y="13327639"/>
            <a:ext cx="12246411" cy="3048729"/>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r" defTabSz="914400">
              <a:defRPr sz="5000">
                <a:solidFill>
                  <a:srgbClr val="7F77AA"/>
                </a:solidFill>
                <a:latin typeface="Gill Sans Light"/>
                <a:ea typeface="Gill Sans Light"/>
                <a:cs typeface="Gill Sans Light"/>
                <a:sym typeface="Gill Sans Light"/>
              </a:defRPr>
            </a:pPr>
            <a:r>
              <a:t>To make payment of claims more affordable for the company, we need to </a:t>
            </a:r>
            <a:r>
              <a:rPr>
                <a:solidFill>
                  <a:srgbClr val="FFFFFF"/>
                </a:solidFill>
                <a:latin typeface="Gill Sans"/>
                <a:ea typeface="Gill Sans"/>
                <a:cs typeface="Gill Sans"/>
                <a:sym typeface="Gill Sans"/>
              </a:rPr>
              <a:t> pool low risk clients </a:t>
            </a:r>
            <a:r>
              <a:t> i.e. customers who have low probability of claiming in the future. </a:t>
            </a:r>
          </a:p>
        </p:txBody>
      </p:sp>
      <p:sp>
        <p:nvSpPr>
          <p:cNvPr id="174" name="Shape 174"/>
          <p:cNvSpPr/>
          <p:nvPr/>
        </p:nvSpPr>
        <p:spPr>
          <a:xfrm>
            <a:off x="4804264" y="3749030"/>
            <a:ext cx="2497668" cy="12149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a:solidFill>
                  <a:srgbClr val="531B93"/>
                </a:solidFill>
                <a:latin typeface="Gill Sans"/>
                <a:ea typeface="Gill Sans"/>
                <a:cs typeface="Gill Sans"/>
                <a:sym typeface="Gill Sans"/>
              </a:defRPr>
            </a:lvl1pPr>
          </a:lstStyle>
          <a:p>
            <a:pPr/>
            <a:r>
              <a:t>43590</a:t>
            </a:r>
          </a:p>
        </p:txBody>
      </p:sp>
      <p:sp>
        <p:nvSpPr>
          <p:cNvPr id="175" name="Shape 175"/>
          <p:cNvSpPr/>
          <p:nvPr/>
        </p:nvSpPr>
        <p:spPr>
          <a:xfrm>
            <a:off x="13029002" y="16231839"/>
            <a:ext cx="2027767" cy="1214967"/>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a:solidFill>
                  <a:srgbClr val="FFFFFF"/>
                </a:solidFill>
                <a:latin typeface="Gill Sans"/>
                <a:ea typeface="Gill Sans"/>
                <a:cs typeface="Gill Sans"/>
                <a:sym typeface="Gill Sans"/>
              </a:defRPr>
            </a:lvl1pPr>
          </a:lstStyle>
          <a:p>
            <a:pPr/>
            <a:r>
              <a:t>8720</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nvSpPr>
        <p:spPr>
          <a:xfrm flipV="1">
            <a:off x="13554629" y="4619624"/>
            <a:ext cx="1" cy="14035181"/>
          </a:xfrm>
          <a:prstGeom prst="line">
            <a:avLst/>
          </a:prstGeom>
          <a:ln w="50800">
            <a:solidFill>
              <a:srgbClr val="531B93"/>
            </a:solidFill>
            <a:custDash>
              <a:ds d="200000" sp="200000"/>
            </a:custDash>
            <a:miter lim="400000"/>
          </a:ln>
        </p:spPr>
        <p:txBody>
          <a:bodyPr lIns="67733" tIns="67733" rIns="67733" bIns="67733" anchor="ctr"/>
          <a:lstStyle/>
          <a:p>
            <a:pPr>
              <a:defRPr sz="4600"/>
            </a:pPr>
          </a:p>
        </p:txBody>
      </p:sp>
      <p:sp>
        <p:nvSpPr>
          <p:cNvPr id="178" name="Shape 178"/>
          <p:cNvSpPr/>
          <p:nvPr/>
        </p:nvSpPr>
        <p:spPr>
          <a:xfrm>
            <a:off x="2118083" y="2251943"/>
            <a:ext cx="27072572" cy="1888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a:defRPr sz="12000">
                <a:solidFill>
                  <a:srgbClr val="531B93"/>
                </a:solidFill>
                <a:latin typeface="Gill Sans"/>
                <a:ea typeface="Gill Sans"/>
                <a:cs typeface="Gill Sans"/>
                <a:sym typeface="Gill Sans"/>
              </a:defRPr>
            </a:lvl1pPr>
          </a:lstStyle>
          <a:p>
            <a:pPr/>
            <a:r>
              <a:t>Does age effect the Claim likelihood?</a:t>
            </a:r>
          </a:p>
        </p:txBody>
      </p:sp>
      <p:sp>
        <p:nvSpPr>
          <p:cNvPr id="179" name="Shape 179"/>
          <p:cNvSpPr/>
          <p:nvPr/>
        </p:nvSpPr>
        <p:spPr>
          <a:xfrm>
            <a:off x="13610784" y="6551363"/>
            <a:ext cx="18535867" cy="15832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p>
            <a:pPr algn="l" defTabSz="914400">
              <a:buClr>
                <a:srgbClr val="005493"/>
              </a:buClr>
              <a:buFont typeface="Arial"/>
              <a:defRPr sz="5000">
                <a:solidFill>
                  <a:srgbClr val="724785"/>
                </a:solidFill>
                <a:latin typeface="Gill Sans Light"/>
                <a:ea typeface="Gill Sans Light"/>
                <a:cs typeface="Gill Sans Light"/>
                <a:sym typeface="Gill Sans Light"/>
              </a:defRPr>
            </a:pPr>
            <a:r>
              <a:t>Age group of 30-42 years tends to claim more.</a:t>
            </a:r>
          </a:p>
          <a:p>
            <a:pPr algn="l" defTabSz="914400">
              <a:buClr>
                <a:srgbClr val="005493"/>
              </a:buClr>
              <a:buFont typeface="Arial"/>
              <a:defRPr sz="5000">
                <a:solidFill>
                  <a:srgbClr val="724785"/>
                </a:solidFill>
                <a:latin typeface="Gill Sans Light"/>
                <a:ea typeface="Gill Sans Light"/>
                <a:cs typeface="Gill Sans Light"/>
                <a:sym typeface="Gill Sans Light"/>
              </a:defRPr>
            </a:pPr>
            <a:r>
              <a:t>Customers above the age of 70 years form 2.5% of customer base.</a:t>
            </a:r>
          </a:p>
        </p:txBody>
      </p:sp>
      <p:sp>
        <p:nvSpPr>
          <p:cNvPr id="180" name="Shape 180"/>
          <p:cNvSpPr/>
          <p:nvPr/>
        </p:nvSpPr>
        <p:spPr>
          <a:xfrm>
            <a:off x="13582909" y="5224673"/>
            <a:ext cx="3135706" cy="1456267"/>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9000">
                <a:solidFill>
                  <a:srgbClr val="531B93"/>
                </a:solidFill>
                <a:latin typeface="Gill Sans"/>
                <a:ea typeface="Gill Sans"/>
                <a:cs typeface="Gill Sans"/>
                <a:sym typeface="Gill Sans"/>
              </a:defRPr>
            </a:lvl1pPr>
          </a:lstStyle>
          <a:p>
            <a:pPr/>
            <a:r>
              <a:t>Insight</a:t>
            </a:r>
          </a:p>
        </p:txBody>
      </p:sp>
      <p:pic>
        <p:nvPicPr>
          <p:cNvPr id="181" name="imbalanced_claims.png"/>
          <p:cNvPicPr>
            <a:picLocks noChangeAspect="1"/>
          </p:cNvPicPr>
          <p:nvPr/>
        </p:nvPicPr>
        <p:blipFill>
          <a:blip r:embed="rId2">
            <a:extLst/>
          </a:blip>
          <a:stretch>
            <a:fillRect/>
          </a:stretch>
        </p:blipFill>
        <p:spPr>
          <a:xfrm>
            <a:off x="310753" y="4208016"/>
            <a:ext cx="31989912" cy="15994956"/>
          </a:xfrm>
          <a:prstGeom prst="rect">
            <a:avLst/>
          </a:prstGeom>
          <a:ln w="12700">
            <a:miter lim="400000"/>
          </a:ln>
        </p:spPr>
      </p:pic>
      <p:sp>
        <p:nvSpPr>
          <p:cNvPr id="182" name="Shape 182"/>
          <p:cNvSpPr/>
          <p:nvPr/>
        </p:nvSpPr>
        <p:spPr>
          <a:xfrm>
            <a:off x="13576049" y="8695311"/>
            <a:ext cx="5647739" cy="14562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9000">
                <a:solidFill>
                  <a:srgbClr val="531B93"/>
                </a:solidFill>
                <a:latin typeface="Gill Sans"/>
                <a:ea typeface="Gill Sans"/>
                <a:cs typeface="Gill Sans"/>
                <a:sym typeface="Gill Sans"/>
              </a:defRPr>
            </a:lvl1pPr>
          </a:lstStyle>
          <a:p>
            <a:pPr/>
            <a:r>
              <a:t>Assumption</a:t>
            </a:r>
          </a:p>
        </p:txBody>
      </p:sp>
      <p:sp>
        <p:nvSpPr>
          <p:cNvPr id="183" name="Shape 183"/>
          <p:cNvSpPr/>
          <p:nvPr/>
        </p:nvSpPr>
        <p:spPr>
          <a:xfrm>
            <a:off x="13665798" y="10027831"/>
            <a:ext cx="17870476" cy="1583267"/>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buClr>
                <a:srgbClr val="005493"/>
              </a:buClr>
              <a:buFont typeface="Arial"/>
              <a:defRPr sz="5000">
                <a:solidFill>
                  <a:srgbClr val="724785"/>
                </a:solidFill>
                <a:latin typeface="Gill Sans Light"/>
                <a:ea typeface="Gill Sans Light"/>
                <a:cs typeface="Gill Sans Light"/>
                <a:sym typeface="Gill Sans Light"/>
              </a:defRPr>
            </a:lvl1pPr>
          </a:lstStyle>
          <a:p>
            <a:pPr/>
            <a:r>
              <a:t>2.5% of customers above the age group of 70 years could have bought Travel Medical Insurance for medical tourism.</a:t>
            </a:r>
          </a:p>
        </p:txBody>
      </p:sp>
      <p:sp>
        <p:nvSpPr>
          <p:cNvPr id="184" name="Shape 184"/>
          <p:cNvSpPr/>
          <p:nvPr/>
        </p:nvSpPr>
        <p:spPr>
          <a:xfrm>
            <a:off x="13592119" y="13504298"/>
            <a:ext cx="18017834" cy="3031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buClr>
                <a:srgbClr val="005493"/>
              </a:buClr>
              <a:buFont typeface="Arial"/>
              <a:defRPr sz="5000">
                <a:solidFill>
                  <a:srgbClr val="724785"/>
                </a:solidFill>
                <a:latin typeface="Gill Sans Light"/>
                <a:ea typeface="Gill Sans Light"/>
                <a:cs typeface="Gill Sans Light"/>
                <a:sym typeface="Gill Sans Light"/>
              </a:defRPr>
            </a:lvl1pPr>
          </a:lstStyle>
          <a:p>
            <a:pPr/>
            <a:r>
              <a:t>As the age increases, the risk to the insurance company increases. We see that the claim ratio (11%) is low for the higher age group. However, to further reduce the risk we can cap the duration of insurance to 30 days from the current average duration of 46 days.</a:t>
            </a:r>
          </a:p>
        </p:txBody>
      </p:sp>
      <p:sp>
        <p:nvSpPr>
          <p:cNvPr id="185" name="Shape 185"/>
          <p:cNvSpPr/>
          <p:nvPr/>
        </p:nvSpPr>
        <p:spPr>
          <a:xfrm>
            <a:off x="13527858" y="12165950"/>
            <a:ext cx="8302647" cy="14562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9000">
                <a:solidFill>
                  <a:srgbClr val="531B93"/>
                </a:solidFill>
                <a:latin typeface="Gill Sans"/>
                <a:ea typeface="Gill Sans"/>
                <a:cs typeface="Gill Sans"/>
                <a:sym typeface="Gill Sans"/>
              </a:defRPr>
            </a:lvl1pPr>
          </a:lstStyle>
          <a:p>
            <a:pPr/>
            <a:r>
              <a:t>Recommendation</a:t>
            </a:r>
          </a:p>
        </p:txBody>
      </p:sp>
      <p:sp>
        <p:nvSpPr>
          <p:cNvPr id="186" name="Shape 186"/>
          <p:cNvSpPr/>
          <p:nvPr/>
        </p:nvSpPr>
        <p:spPr>
          <a:xfrm flipV="1">
            <a:off x="10494684" y="4619624"/>
            <a:ext cx="1" cy="14035181"/>
          </a:xfrm>
          <a:prstGeom prst="line">
            <a:avLst/>
          </a:prstGeom>
          <a:ln w="50800">
            <a:solidFill>
              <a:srgbClr val="531B93"/>
            </a:solidFill>
            <a:custDash>
              <a:ds d="200000" sp="200000"/>
            </a:custDash>
            <a:miter lim="400000"/>
          </a:ln>
        </p:spPr>
        <p:txBody>
          <a:bodyPr lIns="67733" tIns="67733" rIns="67733" bIns="67733" anchor="ctr"/>
          <a:lstStyle/>
          <a:p>
            <a:pPr>
              <a:defRPr sz="4600"/>
            </a:pPr>
          </a:p>
        </p:txBody>
      </p:sp>
      <p:sp>
        <p:nvSpPr>
          <p:cNvPr id="187" name="Shape 187"/>
          <p:cNvSpPr/>
          <p:nvPr/>
        </p:nvSpPr>
        <p:spPr>
          <a:xfrm>
            <a:off x="10166601" y="18661402"/>
            <a:ext cx="656168" cy="7196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4000">
                <a:solidFill>
                  <a:srgbClr val="531B93"/>
                </a:solidFill>
                <a:latin typeface="Gill Sans"/>
                <a:ea typeface="Gill Sans"/>
                <a:cs typeface="Gill Sans"/>
                <a:sym typeface="Gill Sans"/>
              </a:defRPr>
            </a:lvl1pPr>
          </a:lstStyle>
          <a:p>
            <a:pPr/>
            <a:r>
              <a:t>30</a:t>
            </a:r>
          </a:p>
        </p:txBody>
      </p:sp>
      <p:sp>
        <p:nvSpPr>
          <p:cNvPr id="188" name="Shape 188"/>
          <p:cNvSpPr/>
          <p:nvPr/>
        </p:nvSpPr>
        <p:spPr>
          <a:xfrm>
            <a:off x="13226546" y="18661402"/>
            <a:ext cx="656168" cy="7196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4000">
                <a:solidFill>
                  <a:srgbClr val="531B93"/>
                </a:solidFill>
                <a:latin typeface="Gill Sans"/>
                <a:ea typeface="Gill Sans"/>
                <a:cs typeface="Gill Sans"/>
                <a:sym typeface="Gill Sans"/>
              </a:defRPr>
            </a:lvl1pPr>
          </a:lstStyle>
          <a:p>
            <a:pPr/>
            <a:r>
              <a:t>42</a:t>
            </a:r>
          </a:p>
        </p:txBody>
      </p:sp>
      <p:sp>
        <p:nvSpPr>
          <p:cNvPr id="189" name="Shape 189"/>
          <p:cNvSpPr/>
          <p:nvPr/>
        </p:nvSpPr>
        <p:spPr>
          <a:xfrm>
            <a:off x="9191033" y="19134418"/>
            <a:ext cx="2607304" cy="7196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4000">
                <a:solidFill>
                  <a:srgbClr val="531B93"/>
                </a:solidFill>
                <a:latin typeface="Gill Sans"/>
                <a:ea typeface="Gill Sans"/>
                <a:cs typeface="Gill Sans"/>
                <a:sym typeface="Gill Sans"/>
              </a:defRPr>
            </a:lvl1pPr>
          </a:lstStyle>
          <a:p>
            <a:pPr/>
            <a:r>
              <a:t>(Quartile 1)</a:t>
            </a:r>
          </a:p>
        </p:txBody>
      </p:sp>
      <p:sp>
        <p:nvSpPr>
          <p:cNvPr id="190" name="Shape 190"/>
          <p:cNvSpPr/>
          <p:nvPr/>
        </p:nvSpPr>
        <p:spPr>
          <a:xfrm>
            <a:off x="12250978" y="19107229"/>
            <a:ext cx="2607304" cy="7196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4000">
                <a:solidFill>
                  <a:srgbClr val="531B93"/>
                </a:solidFill>
                <a:latin typeface="Gill Sans"/>
                <a:ea typeface="Gill Sans"/>
                <a:cs typeface="Gill Sans"/>
                <a:sym typeface="Gill Sans"/>
              </a:defRPr>
            </a:lvl1pPr>
          </a:lstStyle>
          <a:p>
            <a:pPr/>
            <a:r>
              <a:t>(Quartile 3)</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1910442" y="3245505"/>
            <a:ext cx="17714227" cy="15959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10000">
                <a:solidFill>
                  <a:srgbClr val="424242"/>
                </a:solidFill>
                <a:latin typeface="Gill Sans"/>
                <a:ea typeface="Gill Sans"/>
                <a:cs typeface="Gill Sans"/>
                <a:sym typeface="Gill Sans"/>
              </a:defRPr>
            </a:lvl1pPr>
          </a:lstStyle>
          <a:p>
            <a:pPr/>
            <a:r>
              <a:t>Average Total Sales by Destination</a:t>
            </a:r>
          </a:p>
        </p:txBody>
      </p:sp>
      <p:pic>
        <p:nvPicPr>
          <p:cNvPr id="193" name="dest vs total plot updated.jpg"/>
          <p:cNvPicPr>
            <a:picLocks noChangeAspect="1"/>
          </p:cNvPicPr>
          <p:nvPr/>
        </p:nvPicPr>
        <p:blipFill>
          <a:blip r:embed="rId2">
            <a:extLst/>
          </a:blip>
          <a:srcRect l="7907" t="13758" r="10686" b="19602"/>
          <a:stretch>
            <a:fillRect/>
          </a:stretch>
        </p:blipFill>
        <p:spPr>
          <a:xfrm>
            <a:off x="1865153" y="5286579"/>
            <a:ext cx="29953841" cy="13785845"/>
          </a:xfrm>
          <a:prstGeom prst="rect">
            <a:avLst/>
          </a:prstGeom>
          <a:ln w="25400">
            <a:solidFill>
              <a:srgbClr val="000000"/>
            </a:solidFill>
            <a:miter lim="400000"/>
          </a:ln>
        </p:spPr>
      </p:pic>
      <p:grpSp>
        <p:nvGrpSpPr>
          <p:cNvPr id="196" name="Group 196"/>
          <p:cNvGrpSpPr/>
          <p:nvPr/>
        </p:nvGrpSpPr>
        <p:grpSpPr>
          <a:xfrm>
            <a:off x="20483512" y="2280661"/>
            <a:ext cx="11305316" cy="2589503"/>
            <a:chOff x="0" y="0"/>
            <a:chExt cx="11305314" cy="2589502"/>
          </a:xfrm>
        </p:grpSpPr>
        <p:pic>
          <p:nvPicPr>
            <p:cNvPr id="194" name="dest vs total legend updated.jpg"/>
            <p:cNvPicPr>
              <a:picLocks noChangeAspect="1"/>
            </p:cNvPicPr>
            <p:nvPr/>
          </p:nvPicPr>
          <p:blipFill>
            <a:blip r:embed="rId3">
              <a:extLst/>
            </a:blip>
            <a:srcRect l="78110" t="328" r="427" b="90928"/>
            <a:stretch>
              <a:fillRect/>
            </a:stretch>
          </p:blipFill>
          <p:spPr>
            <a:xfrm>
              <a:off x="0" y="0"/>
              <a:ext cx="11305315" cy="2589503"/>
            </a:xfrm>
            <a:prstGeom prst="rect">
              <a:avLst/>
            </a:prstGeom>
            <a:ln w="25400" cap="flat">
              <a:solidFill>
                <a:srgbClr val="000000"/>
              </a:solidFill>
              <a:prstDash val="solid"/>
              <a:miter lim="400000"/>
            </a:ln>
            <a:effectLst/>
          </p:spPr>
        </p:pic>
        <p:sp>
          <p:nvSpPr>
            <p:cNvPr id="195" name="Shape 195"/>
            <p:cNvSpPr/>
            <p:nvPr/>
          </p:nvSpPr>
          <p:spPr>
            <a:xfrm>
              <a:off x="173017" y="147160"/>
              <a:ext cx="5559772" cy="919361"/>
            </a:xfrm>
            <a:prstGeom prst="rect">
              <a:avLst/>
            </a:prstGeom>
            <a:blipFill rotWithShape="1">
              <a:blip r:embed="rId4"/>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defRPr sz="4600">
                  <a:solidFill>
                    <a:schemeClr val="accent1">
                      <a:hueOff val="273562"/>
                      <a:satOff val="2937"/>
                      <a:lumOff val="-22233"/>
                    </a:schemeClr>
                  </a:solidFill>
                </a:defRPr>
              </a:lvl1pPr>
            </a:lstStyle>
            <a:p>
              <a:pPr/>
              <a:r>
                <a:t>Average Total Sales</a:t>
              </a:r>
            </a:p>
          </p:txBody>
        </p:sp>
      </p:grpSp>
      <p:pic>
        <p:nvPicPr>
          <p:cNvPr id="197" name="image9.png"/>
          <p:cNvPicPr>
            <a:picLocks noChangeAspect="1"/>
          </p:cNvPicPr>
          <p:nvPr/>
        </p:nvPicPr>
        <p:blipFill>
          <a:blip r:embed="rId5">
            <a:extLst/>
          </a:blip>
          <a:stretch>
            <a:fillRect/>
          </a:stretch>
        </p:blipFill>
        <p:spPr>
          <a:xfrm>
            <a:off x="22741348" y="13189706"/>
            <a:ext cx="1508043" cy="1858011"/>
          </a:xfrm>
          <a:prstGeom prst="rect">
            <a:avLst/>
          </a:prstGeom>
          <a:ln w="12700">
            <a:miter lim="400000"/>
          </a:ln>
        </p:spPr>
      </p:pic>
      <p:sp>
        <p:nvSpPr>
          <p:cNvPr id="198" name="Shape 198"/>
          <p:cNvSpPr/>
          <p:nvPr/>
        </p:nvSpPr>
        <p:spPr>
          <a:xfrm>
            <a:off x="19725166" y="13507521"/>
            <a:ext cx="3380916" cy="71966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Singapore(94.6)</a:t>
            </a:r>
          </a:p>
        </p:txBody>
      </p:sp>
      <p:pic>
        <p:nvPicPr>
          <p:cNvPr id="199" name="image9.png"/>
          <p:cNvPicPr>
            <a:picLocks noChangeAspect="1"/>
          </p:cNvPicPr>
          <p:nvPr/>
        </p:nvPicPr>
        <p:blipFill>
          <a:blip r:embed="rId5">
            <a:extLst/>
          </a:blip>
          <a:stretch>
            <a:fillRect/>
          </a:stretch>
        </p:blipFill>
        <p:spPr>
          <a:xfrm>
            <a:off x="3503216" y="8781419"/>
            <a:ext cx="1508043" cy="1858011"/>
          </a:xfrm>
          <a:prstGeom prst="rect">
            <a:avLst/>
          </a:prstGeom>
          <a:ln w="12700">
            <a:miter lim="400000"/>
          </a:ln>
        </p:spPr>
      </p:pic>
      <p:sp>
        <p:nvSpPr>
          <p:cNvPr id="200" name="Shape 200"/>
          <p:cNvSpPr/>
          <p:nvPr/>
        </p:nvSpPr>
        <p:spPr>
          <a:xfrm>
            <a:off x="4948855" y="8810164"/>
            <a:ext cx="2705772" cy="7196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005493"/>
                </a:solidFill>
                <a:latin typeface="Gill Sans"/>
                <a:ea typeface="Gill Sans"/>
                <a:cs typeface="Gill Sans"/>
                <a:sym typeface="Gill Sans"/>
              </a:defRPr>
            </a:lvl1pPr>
          </a:lstStyle>
          <a:p>
            <a:pPr/>
            <a:r>
              <a:t>USA (116.6)</a:t>
            </a:r>
          </a:p>
        </p:txBody>
      </p:sp>
      <p:pic>
        <p:nvPicPr>
          <p:cNvPr id="201" name="image9.png"/>
          <p:cNvPicPr>
            <a:picLocks noChangeAspect="1"/>
          </p:cNvPicPr>
          <p:nvPr/>
        </p:nvPicPr>
        <p:blipFill>
          <a:blip r:embed="rId5">
            <a:extLst/>
          </a:blip>
          <a:stretch>
            <a:fillRect/>
          </a:stretch>
        </p:blipFill>
        <p:spPr>
          <a:xfrm>
            <a:off x="16088004" y="9915738"/>
            <a:ext cx="1508043" cy="1858011"/>
          </a:xfrm>
          <a:prstGeom prst="rect">
            <a:avLst/>
          </a:prstGeom>
          <a:ln w="12700">
            <a:miter lim="400000"/>
          </a:ln>
        </p:spPr>
      </p:pic>
      <p:pic>
        <p:nvPicPr>
          <p:cNvPr id="202" name="image9.png"/>
          <p:cNvPicPr>
            <a:picLocks noChangeAspect="1"/>
          </p:cNvPicPr>
          <p:nvPr/>
        </p:nvPicPr>
        <p:blipFill>
          <a:blip r:embed="rId5">
            <a:extLst/>
          </a:blip>
          <a:stretch>
            <a:fillRect/>
          </a:stretch>
        </p:blipFill>
        <p:spPr>
          <a:xfrm>
            <a:off x="14062098" y="7016190"/>
            <a:ext cx="1508043" cy="1858011"/>
          </a:xfrm>
          <a:prstGeom prst="rect">
            <a:avLst/>
          </a:prstGeom>
          <a:ln w="12700">
            <a:miter lim="400000"/>
          </a:ln>
        </p:spPr>
      </p:pic>
      <p:pic>
        <p:nvPicPr>
          <p:cNvPr id="203" name="image9.png"/>
          <p:cNvPicPr>
            <a:picLocks noChangeAspect="1"/>
          </p:cNvPicPr>
          <p:nvPr/>
        </p:nvPicPr>
        <p:blipFill>
          <a:blip r:embed="rId5">
            <a:extLst/>
          </a:blip>
          <a:stretch>
            <a:fillRect/>
          </a:stretch>
        </p:blipFill>
        <p:spPr>
          <a:xfrm>
            <a:off x="15501979" y="7016190"/>
            <a:ext cx="1508043" cy="1858011"/>
          </a:xfrm>
          <a:prstGeom prst="rect">
            <a:avLst/>
          </a:prstGeom>
          <a:ln w="12700">
            <a:miter lim="400000"/>
          </a:ln>
        </p:spPr>
      </p:pic>
      <p:pic>
        <p:nvPicPr>
          <p:cNvPr id="204" name="image9.png"/>
          <p:cNvPicPr>
            <a:picLocks noChangeAspect="1"/>
          </p:cNvPicPr>
          <p:nvPr/>
        </p:nvPicPr>
        <p:blipFill>
          <a:blip r:embed="rId5">
            <a:extLst/>
          </a:blip>
          <a:stretch>
            <a:fillRect/>
          </a:stretch>
        </p:blipFill>
        <p:spPr>
          <a:xfrm>
            <a:off x="18780334" y="9420902"/>
            <a:ext cx="1508043" cy="1858011"/>
          </a:xfrm>
          <a:prstGeom prst="rect">
            <a:avLst/>
          </a:prstGeom>
          <a:ln w="12700">
            <a:miter lim="400000"/>
          </a:ln>
        </p:spPr>
      </p:pic>
      <p:sp>
        <p:nvSpPr>
          <p:cNvPr id="205" name="Shape 205"/>
          <p:cNvSpPr/>
          <p:nvPr/>
        </p:nvSpPr>
        <p:spPr>
          <a:xfrm>
            <a:off x="19868140" y="9054439"/>
            <a:ext cx="4219749" cy="7196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Turkmenistan (112)</a:t>
            </a:r>
          </a:p>
        </p:txBody>
      </p:sp>
      <p:sp>
        <p:nvSpPr>
          <p:cNvPr id="206" name="Shape 206"/>
          <p:cNvSpPr/>
          <p:nvPr/>
        </p:nvSpPr>
        <p:spPr>
          <a:xfrm>
            <a:off x="12038748" y="6529308"/>
            <a:ext cx="3491754"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Denmark (95.9)</a:t>
            </a:r>
          </a:p>
        </p:txBody>
      </p:sp>
      <p:sp>
        <p:nvSpPr>
          <p:cNvPr id="207" name="Shape 207"/>
          <p:cNvSpPr/>
          <p:nvPr/>
        </p:nvSpPr>
        <p:spPr>
          <a:xfrm>
            <a:off x="16814778" y="7405145"/>
            <a:ext cx="3653124"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Lithuania (108.9)</a:t>
            </a:r>
          </a:p>
        </p:txBody>
      </p:sp>
      <p:sp>
        <p:nvSpPr>
          <p:cNvPr id="208" name="Shape 208"/>
          <p:cNvSpPr/>
          <p:nvPr/>
        </p:nvSpPr>
        <p:spPr>
          <a:xfrm>
            <a:off x="16776278" y="11576964"/>
            <a:ext cx="3251648"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Cyprus (114.9)</a:t>
            </a:r>
          </a:p>
        </p:txBody>
      </p:sp>
      <p:sp>
        <p:nvSpPr>
          <p:cNvPr id="209" name="Shape 209"/>
          <p:cNvSpPr/>
          <p:nvPr/>
        </p:nvSpPr>
        <p:spPr>
          <a:xfrm>
            <a:off x="21586158" y="19159351"/>
            <a:ext cx="10342982" cy="872068"/>
          </a:xfrm>
          <a:prstGeom prst="rect">
            <a:avLst/>
          </a:prstGeom>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5000">
                <a:solidFill>
                  <a:schemeClr val="accent1">
                    <a:hueOff val="47394"/>
                    <a:satOff val="-25753"/>
                    <a:lumOff val="-7544"/>
                  </a:schemeClr>
                </a:solidFill>
                <a:latin typeface="Gill Sans"/>
                <a:ea typeface="Gill Sans"/>
                <a:cs typeface="Gill Sans"/>
                <a:sym typeface="Gill Sans"/>
              </a:defRPr>
            </a:lvl1pPr>
          </a:lstStyle>
          <a:p>
            <a:pPr/>
            <a:r>
              <a:t>*Total Sales = Net Sales + Commission</a:t>
            </a:r>
          </a:p>
        </p:txBody>
      </p:sp>
    </p:spTree>
  </p:cSld>
  <p:clrMapOvr>
    <a:masterClrMapping/>
  </p:clrMapOvr>
  <mc:AlternateContent xmlns:mc="http://schemas.openxmlformats.org/markup-compatibility/2006">
    <mc:Choice xmlns:p14="http://schemas.microsoft.com/office/powerpoint/2010/main" Requires="p14">
      <p:transition spd="slow" advClick="1" p14:dur="2000">
        <p:pus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323699" y="1366376"/>
            <a:ext cx="16958304" cy="1888068"/>
          </a:xfrm>
          <a:prstGeom prst="rect">
            <a:avLst/>
          </a:prstGeom>
          <a:ln w="12700">
            <a:miter lim="400000"/>
          </a:ln>
          <a:extLst>
            <a:ext uri="{C572A759-6A51-4108-AA02-DFA0A04FC94B}">
              <ma14:wrappingTextBoxFlag xmlns:ma14="http://schemas.microsoft.com/office/mac/drawingml/2011/main" val="1"/>
            </a:ext>
          </a:extLst>
        </p:spPr>
        <p:txBody>
          <a:bodyPr wrap="none" lIns="67733" tIns="67733" rIns="67733" bIns="67733" anchor="ctr">
            <a:spAutoFit/>
          </a:bodyPr>
          <a:lstStyle>
            <a:lvl1pPr>
              <a:defRPr sz="12000">
                <a:solidFill>
                  <a:srgbClr val="424242"/>
                </a:solidFill>
                <a:latin typeface="Gill Sans"/>
                <a:ea typeface="Gill Sans"/>
                <a:cs typeface="Gill Sans"/>
                <a:sym typeface="Gill Sans"/>
              </a:defRPr>
            </a:lvl1pPr>
          </a:lstStyle>
          <a:p>
            <a:pPr/>
            <a:r>
              <a:t>Claim Rates by Destination</a:t>
            </a:r>
          </a:p>
        </p:txBody>
      </p:sp>
      <p:pic>
        <p:nvPicPr>
          <p:cNvPr id="212" name="image8.png"/>
          <p:cNvPicPr>
            <a:picLocks noChangeAspect="1"/>
          </p:cNvPicPr>
          <p:nvPr/>
        </p:nvPicPr>
        <p:blipFill>
          <a:blip r:embed="rId2">
            <a:extLst/>
          </a:blip>
          <a:stretch>
            <a:fillRect/>
          </a:stretch>
        </p:blipFill>
        <p:spPr>
          <a:xfrm>
            <a:off x="376320" y="3400623"/>
            <a:ext cx="31759356" cy="16506334"/>
          </a:xfrm>
          <a:prstGeom prst="rect">
            <a:avLst/>
          </a:prstGeom>
          <a:ln w="25400">
            <a:solidFill>
              <a:srgbClr val="000000"/>
            </a:solidFill>
            <a:miter lim="400000"/>
          </a:ln>
        </p:spPr>
      </p:pic>
      <p:pic>
        <p:nvPicPr>
          <p:cNvPr id="213" name="image9.png"/>
          <p:cNvPicPr>
            <a:picLocks noChangeAspect="1"/>
          </p:cNvPicPr>
          <p:nvPr/>
        </p:nvPicPr>
        <p:blipFill>
          <a:blip r:embed="rId3">
            <a:extLst/>
          </a:blip>
          <a:stretch>
            <a:fillRect/>
          </a:stretch>
        </p:blipFill>
        <p:spPr>
          <a:xfrm>
            <a:off x="15052755" y="14935200"/>
            <a:ext cx="1508043" cy="1858011"/>
          </a:xfrm>
          <a:prstGeom prst="rect">
            <a:avLst/>
          </a:prstGeom>
          <a:ln w="12700">
            <a:miter lim="400000"/>
          </a:ln>
        </p:spPr>
      </p:pic>
      <p:sp>
        <p:nvSpPr>
          <p:cNvPr id="214" name="Shape 214"/>
          <p:cNvSpPr/>
          <p:nvPr/>
        </p:nvSpPr>
        <p:spPr>
          <a:xfrm>
            <a:off x="11412524" y="14951529"/>
            <a:ext cx="4010357"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South Africa (33%)</a:t>
            </a:r>
          </a:p>
        </p:txBody>
      </p:sp>
      <p:pic>
        <p:nvPicPr>
          <p:cNvPr id="215" name="image9.png"/>
          <p:cNvPicPr>
            <a:picLocks noChangeAspect="1"/>
          </p:cNvPicPr>
          <p:nvPr/>
        </p:nvPicPr>
        <p:blipFill>
          <a:blip r:embed="rId3">
            <a:extLst/>
          </a:blip>
          <a:stretch>
            <a:fillRect/>
          </a:stretch>
        </p:blipFill>
        <p:spPr>
          <a:xfrm>
            <a:off x="21774100" y="10724784"/>
            <a:ext cx="1508043" cy="1858011"/>
          </a:xfrm>
          <a:prstGeom prst="rect">
            <a:avLst/>
          </a:prstGeom>
          <a:ln w="12700">
            <a:miter lim="400000"/>
          </a:ln>
        </p:spPr>
      </p:pic>
      <p:sp>
        <p:nvSpPr>
          <p:cNvPr id="216" name="Shape 216"/>
          <p:cNvSpPr/>
          <p:nvPr/>
        </p:nvSpPr>
        <p:spPr>
          <a:xfrm>
            <a:off x="23282141" y="10917793"/>
            <a:ext cx="3380916" cy="71966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498E61"/>
                </a:solidFill>
                <a:latin typeface="Gill Sans"/>
                <a:ea typeface="Gill Sans"/>
                <a:cs typeface="Gill Sans"/>
                <a:sym typeface="Gill Sans"/>
              </a:defRPr>
            </a:lvl1pPr>
          </a:lstStyle>
          <a:p>
            <a:pPr/>
            <a:r>
              <a:t>Singapore(37%)</a:t>
            </a:r>
          </a:p>
        </p:txBody>
      </p:sp>
      <p:pic>
        <p:nvPicPr>
          <p:cNvPr id="217" name="image9.png"/>
          <p:cNvPicPr>
            <a:picLocks noChangeAspect="1"/>
          </p:cNvPicPr>
          <p:nvPr/>
        </p:nvPicPr>
        <p:blipFill>
          <a:blip r:embed="rId3">
            <a:extLst/>
          </a:blip>
          <a:stretch>
            <a:fillRect/>
          </a:stretch>
        </p:blipFill>
        <p:spPr>
          <a:xfrm>
            <a:off x="20266057" y="9561145"/>
            <a:ext cx="1508043" cy="1858011"/>
          </a:xfrm>
          <a:prstGeom prst="rect">
            <a:avLst/>
          </a:prstGeom>
          <a:ln w="12700">
            <a:miter lim="400000"/>
          </a:ln>
        </p:spPr>
      </p:pic>
      <p:sp>
        <p:nvSpPr>
          <p:cNvPr id="218" name="Shape 218"/>
          <p:cNvSpPr/>
          <p:nvPr/>
        </p:nvSpPr>
        <p:spPr>
          <a:xfrm>
            <a:off x="21475512" y="9309441"/>
            <a:ext cx="2907980" cy="71966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498E61"/>
                </a:solidFill>
                <a:latin typeface="Gill Sans"/>
                <a:ea typeface="Gill Sans"/>
                <a:cs typeface="Gill Sans"/>
                <a:sym typeface="Gill Sans"/>
              </a:defRPr>
            </a:lvl1pPr>
          </a:lstStyle>
          <a:p>
            <a:pPr/>
            <a:r>
              <a:t>Nepal (32%)</a:t>
            </a:r>
          </a:p>
        </p:txBody>
      </p:sp>
      <p:pic>
        <p:nvPicPr>
          <p:cNvPr id="219" name="image9.png"/>
          <p:cNvPicPr>
            <a:picLocks noChangeAspect="1"/>
          </p:cNvPicPr>
          <p:nvPr/>
        </p:nvPicPr>
        <p:blipFill>
          <a:blip r:embed="rId3">
            <a:extLst/>
          </a:blip>
          <a:stretch>
            <a:fillRect/>
          </a:stretch>
        </p:blipFill>
        <p:spPr>
          <a:xfrm>
            <a:off x="5289631" y="11172825"/>
            <a:ext cx="1508042" cy="1858011"/>
          </a:xfrm>
          <a:prstGeom prst="rect">
            <a:avLst/>
          </a:prstGeom>
          <a:ln w="12700">
            <a:miter lim="400000"/>
          </a:ln>
        </p:spPr>
      </p:pic>
      <p:sp>
        <p:nvSpPr>
          <p:cNvPr id="220" name="Shape 220"/>
          <p:cNvSpPr/>
          <p:nvPr/>
        </p:nvSpPr>
        <p:spPr>
          <a:xfrm>
            <a:off x="6797672" y="11670119"/>
            <a:ext cx="4010357"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Costa Rica (25%)</a:t>
            </a:r>
          </a:p>
        </p:txBody>
      </p:sp>
      <p:pic>
        <p:nvPicPr>
          <p:cNvPr id="221" name="image9.png"/>
          <p:cNvPicPr>
            <a:picLocks noChangeAspect="1"/>
          </p:cNvPicPr>
          <p:nvPr/>
        </p:nvPicPr>
        <p:blipFill>
          <a:blip r:embed="rId3">
            <a:extLst/>
          </a:blip>
          <a:stretch>
            <a:fillRect/>
          </a:stretch>
        </p:blipFill>
        <p:spPr>
          <a:xfrm>
            <a:off x="3222402" y="7533357"/>
            <a:ext cx="1508043" cy="1858011"/>
          </a:xfrm>
          <a:prstGeom prst="rect">
            <a:avLst/>
          </a:prstGeom>
          <a:ln w="12700">
            <a:miter lim="400000"/>
          </a:ln>
        </p:spPr>
      </p:pic>
      <p:sp>
        <p:nvSpPr>
          <p:cNvPr id="222" name="Shape 222"/>
          <p:cNvSpPr/>
          <p:nvPr/>
        </p:nvSpPr>
        <p:spPr>
          <a:xfrm>
            <a:off x="4730444" y="7811715"/>
            <a:ext cx="2401120" cy="7196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005493"/>
                </a:solidFill>
                <a:latin typeface="Gill Sans"/>
                <a:ea typeface="Gill Sans"/>
                <a:cs typeface="Gill Sans"/>
                <a:sym typeface="Gill Sans"/>
              </a:defRPr>
            </a:lvl1pPr>
          </a:lstStyle>
          <a:p>
            <a:pPr/>
            <a:r>
              <a:t>USA (20%)</a:t>
            </a:r>
          </a:p>
        </p:txBody>
      </p:sp>
      <p:grpSp>
        <p:nvGrpSpPr>
          <p:cNvPr id="225" name="Group 225"/>
          <p:cNvGrpSpPr/>
          <p:nvPr/>
        </p:nvGrpSpPr>
        <p:grpSpPr>
          <a:xfrm>
            <a:off x="23949159" y="1178486"/>
            <a:ext cx="8107720" cy="1752867"/>
            <a:chOff x="0" y="0"/>
            <a:chExt cx="8107719" cy="1752866"/>
          </a:xfrm>
        </p:grpSpPr>
        <p:pic>
          <p:nvPicPr>
            <p:cNvPr id="223" name="Screenshot 2020-10-25 at 12.03.35.png"/>
            <p:cNvPicPr>
              <a:picLocks noChangeAspect="1"/>
            </p:cNvPicPr>
            <p:nvPr/>
          </p:nvPicPr>
          <p:blipFill>
            <a:blip r:embed="rId4">
              <a:extLst/>
            </a:blip>
            <a:srcRect l="0" t="5953" r="1263" b="5953"/>
            <a:stretch>
              <a:fillRect/>
            </a:stretch>
          </p:blipFill>
          <p:spPr>
            <a:xfrm>
              <a:off x="0" y="0"/>
              <a:ext cx="8107720" cy="1752867"/>
            </a:xfrm>
            <a:prstGeom prst="rect">
              <a:avLst/>
            </a:prstGeom>
            <a:ln w="25400" cap="flat">
              <a:solidFill>
                <a:srgbClr val="000000"/>
              </a:solidFill>
              <a:prstDash val="solid"/>
              <a:miter lim="400000"/>
            </a:ln>
            <a:effectLst/>
          </p:spPr>
        </p:pic>
        <p:sp>
          <p:nvSpPr>
            <p:cNvPr id="224" name="Shape 224"/>
            <p:cNvSpPr/>
            <p:nvPr/>
          </p:nvSpPr>
          <p:spPr>
            <a:xfrm>
              <a:off x="173857" y="81677"/>
              <a:ext cx="3369706" cy="719667"/>
            </a:xfrm>
            <a:prstGeom prst="rect">
              <a:avLst/>
            </a:prstGeom>
            <a:blipFill rotWithShape="1">
              <a:blip r:embed="rId5"/>
              <a:srcRect l="0" t="0" r="0" b="0"/>
              <a:tile tx="0" ty="0" sx="100000" sy="100000" flip="none" algn="tl"/>
            </a:blipFill>
            <a:ln w="12700" cap="flat">
              <a:noFill/>
              <a:miter lim="400000"/>
            </a:ln>
            <a:effectLst/>
            <a:extLst>
              <a:ext uri="{C572A759-6A51-4108-AA02-DFA0A04FC94B}">
                <ma14:wrappingTextBoxFlag xmlns:ma14="http://schemas.microsoft.com/office/mac/drawingml/2011/main" val="1"/>
              </a:ext>
            </a:extLst>
          </p:spPr>
          <p:txBody>
            <a:bodyPr wrap="square" lIns="67733" tIns="67733" rIns="67733" bIns="67733" numCol="1" anchor="ctr">
              <a:noAutofit/>
            </a:bodyPr>
            <a:lstStyle>
              <a:lvl1pPr>
                <a:defRPr sz="3500">
                  <a:solidFill>
                    <a:schemeClr val="accent1">
                      <a:hueOff val="273562"/>
                      <a:satOff val="2937"/>
                      <a:lumOff val="-22233"/>
                    </a:schemeClr>
                  </a:solidFill>
                </a:defRPr>
              </a:lvl1pPr>
            </a:lstStyle>
            <a:p>
              <a:pPr/>
              <a:r>
                <a:t>Claim Rates</a:t>
              </a:r>
            </a:p>
          </p:txBody>
        </p:sp>
      </p:grpSp>
      <p:sp>
        <p:nvSpPr>
          <p:cNvPr id="226" name="Shape 226"/>
          <p:cNvSpPr/>
          <p:nvPr/>
        </p:nvSpPr>
        <p:spPr>
          <a:xfrm>
            <a:off x="9556556" y="17471740"/>
            <a:ext cx="12576641" cy="1303867"/>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High risk customers travelling to Singapore, South Africa and USA have majorly bought the insurance from online channel</a:t>
            </a:r>
          </a:p>
        </p:txBody>
      </p:sp>
      <p:sp>
        <p:nvSpPr>
          <p:cNvPr id="227" name="Shape 227"/>
          <p:cNvSpPr/>
          <p:nvPr/>
        </p:nvSpPr>
        <p:spPr>
          <a:xfrm>
            <a:off x="9529505" y="18861337"/>
            <a:ext cx="18482561" cy="719668"/>
          </a:xfrm>
          <a:prstGeom prst="rect">
            <a:avLst/>
          </a:prstGeom>
          <a:solidFill>
            <a:schemeClr val="accent1">
              <a:hueOff val="47394"/>
              <a:satOff val="-25753"/>
              <a:lumOff val="-7544"/>
            </a:schemeClr>
          </a:solidFill>
          <a:ln w="12700">
            <a:miter lim="400000"/>
          </a:ln>
          <a:extLst>
            <a:ext uri="{C572A759-6A51-4108-AA02-DFA0A04FC94B}">
              <ma14:wrappingTextBoxFlag xmlns:ma14="http://schemas.microsoft.com/office/mac/drawingml/2011/main" val="1"/>
            </a:ext>
          </a:extLst>
        </p:spPr>
        <p:txBody>
          <a:bodyPr lIns="67733" tIns="67733" rIns="67733" bIns="67733" anchor="ctr">
            <a:spAutoFit/>
          </a:bodyPr>
          <a:lstStyle>
            <a:lvl1pPr algn="l" defTabSz="914400">
              <a:defRPr sz="4000">
                <a:solidFill>
                  <a:srgbClr val="FFFFFF"/>
                </a:solidFill>
                <a:latin typeface="Gill Sans"/>
                <a:ea typeface="Gill Sans"/>
                <a:cs typeface="Gill Sans"/>
                <a:sym typeface="Gill Sans"/>
              </a:defRPr>
            </a:lvl1pPr>
          </a:lstStyle>
          <a:p>
            <a:pPr/>
            <a:r>
              <a:t>We will be able to analyse the data if we know the source location and purpose of travel.</a:t>
            </a:r>
          </a:p>
        </p:txBody>
      </p:sp>
    </p:spTree>
  </p:cSld>
  <p:clrMapOvr>
    <a:masterClrMapping/>
  </p:clrMapOvr>
  <mc:AlternateContent xmlns:mc="http://schemas.openxmlformats.org/markup-compatibility/2006">
    <mc:Choice xmlns:p14="http://schemas.microsoft.com/office/powerpoint/2010/main" Requires="p14">
      <p:transition spd="slow" advClick="1" p14:dur="1500">
        <p:dissolve/>
      </p:transition>
    </mc:Choice>
    <mc:Fallback>
      <p:transition spd="slow">
        <p:fade/>
      </p:transition>
    </mc:Fallback>
  </mc:AlternateContent>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67733" tIns="67733" rIns="67733" bIns="67733" numCol="1" spcCol="38100" rtlCol="0" anchor="ctr" upright="0">
        <a:spAutoFit/>
      </a:bodyPr>
      <a:lstStyle>
        <a:defPPr marL="0" marR="0" indent="0" algn="ctr" defTabSz="1222962" rtl="0" fontAlgn="auto" latinLnBrk="0" hangingPunct="0">
          <a:lnSpc>
            <a:spcPct val="100000"/>
          </a:lnSpc>
          <a:spcBef>
            <a:spcPts val="0"/>
          </a:spcBef>
          <a:spcAft>
            <a:spcPts val="0"/>
          </a:spcAft>
          <a:buClrTx/>
          <a:buSzTx/>
          <a:buFontTx/>
          <a:buNone/>
          <a:tabLst/>
          <a:defRPr b="0" baseline="0" cap="none" i="0" spc="0" strike="noStrike" sz="4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7733" tIns="67733" rIns="67733" bIns="67733" numCol="1" spcCol="38100" rtlCol="0" anchor="ctr" upright="0">
        <a:spAutoFit/>
      </a:bodyPr>
      <a:lstStyle>
        <a:defPPr marL="0" marR="0" indent="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50800" dist="25400" dir="5400000">
              <a:srgbClr val="000000">
                <a:alpha val="50000"/>
              </a:srgbClr>
            </a:outerShdw>
          </a:effectLst>
        </a:effectStyle>
        <a:effectStyle>
          <a:effectLst>
            <a:outerShdw sx="100000" sy="100000" kx="0" ky="0" algn="b" rotWithShape="0" blurRad="63500" dist="12700" dir="0">
              <a:srgbClr val="000000">
                <a:alpha val="50000"/>
              </a:srgbClr>
            </a:outerShdw>
          </a:effectLst>
        </a:effectStyle>
        <a:effectStyle>
          <a:effectLst>
            <a:outerShdw sx="100000" sy="100000" kx="0" ky="0" algn="b" rotWithShape="0" blurRad="508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50800" dist="25400" dir="5400000">
            <a:srgbClr val="000000">
              <a:alpha val="50000"/>
            </a:srgbClr>
          </a:outerShdw>
        </a:effectLst>
        <a:sp3d/>
      </a:spPr>
      <a:bodyPr rot="0" spcFirstLastPara="1" vertOverflow="overflow" horzOverflow="overflow" vert="horz" wrap="square" lIns="67733" tIns="67733" rIns="67733" bIns="67733" numCol="1" spcCol="38100" rtlCol="0" anchor="ctr" upright="0">
        <a:spAutoFit/>
      </a:bodyPr>
      <a:lstStyle>
        <a:defPPr marL="0" marR="0" indent="0" algn="ctr" defTabSz="1222962" rtl="0" fontAlgn="auto" latinLnBrk="0" hangingPunct="0">
          <a:lnSpc>
            <a:spcPct val="100000"/>
          </a:lnSpc>
          <a:spcBef>
            <a:spcPts val="0"/>
          </a:spcBef>
          <a:spcAft>
            <a:spcPts val="0"/>
          </a:spcAft>
          <a:buClrTx/>
          <a:buSzTx/>
          <a:buFontTx/>
          <a:buNone/>
          <a:tabLst/>
          <a:defRPr b="0" baseline="0" cap="none" i="0" spc="0" strike="noStrike" sz="46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67733" tIns="67733" rIns="67733" bIns="67733" numCol="1" spcCol="38100" rtlCol="0" anchor="ctr" upright="0">
        <a:spAutoFit/>
      </a:bodyPr>
      <a:lstStyle>
        <a:defPPr marL="0" marR="0" indent="0" algn="ctr" defTabSz="1222962" rtl="0" fontAlgn="auto" latinLnBrk="0" hangingPunct="0">
          <a:lnSpc>
            <a:spcPct val="100000"/>
          </a:lnSpc>
          <a:spcBef>
            <a:spcPts val="0"/>
          </a:spcBef>
          <a:spcAft>
            <a:spcPts val="0"/>
          </a:spcAft>
          <a:buClrTx/>
          <a:buSzTx/>
          <a:buFontTx/>
          <a:buNone/>
          <a:tabLst/>
          <a:defRPr b="0" baseline="0" cap="none" i="0" spc="0" strike="noStrike" sz="74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